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25"/>
  </p:notesMasterIdLst>
  <p:handoutMasterIdLst>
    <p:handoutMasterId r:id="rId26"/>
  </p:handoutMasterIdLst>
  <p:sldIdLst>
    <p:sldId id="259" r:id="rId2"/>
    <p:sldId id="258" r:id="rId3"/>
    <p:sldId id="260" r:id="rId4"/>
    <p:sldId id="261" r:id="rId5"/>
    <p:sldId id="263" r:id="rId6"/>
    <p:sldId id="264" r:id="rId7"/>
    <p:sldId id="262" r:id="rId8"/>
    <p:sldId id="265" r:id="rId9"/>
    <p:sldId id="267" r:id="rId10"/>
    <p:sldId id="266" r:id="rId11"/>
    <p:sldId id="270" r:id="rId12"/>
    <p:sldId id="279" r:id="rId13"/>
    <p:sldId id="284" r:id="rId14"/>
    <p:sldId id="271" r:id="rId15"/>
    <p:sldId id="272" r:id="rId16"/>
    <p:sldId id="273" r:id="rId17"/>
    <p:sldId id="280" r:id="rId18"/>
    <p:sldId id="274" r:id="rId19"/>
    <p:sldId id="275" r:id="rId20"/>
    <p:sldId id="282" r:id="rId21"/>
    <p:sldId id="277" r:id="rId22"/>
    <p:sldId id="278" r:id="rId23"/>
    <p:sldId id="283" r:id="rId24"/>
  </p:sldIdLst>
  <p:sldSz cx="9144000" cy="6858000" type="screen4x3"/>
  <p:notesSz cx="9869488" cy="673576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3" autoAdjust="0"/>
    <p:restoredTop sz="82549" autoAdjust="0"/>
  </p:normalViewPr>
  <p:slideViewPr>
    <p:cSldViewPr>
      <p:cViewPr varScale="1">
        <p:scale>
          <a:sx n="71" d="100"/>
          <a:sy n="71" d="100"/>
        </p:scale>
        <p:origin x="-1104" y="-102"/>
      </p:cViewPr>
      <p:guideLst>
        <p:guide orient="horz" pos="2160"/>
        <p:guide pos="2880"/>
      </p:guideLst>
    </p:cSldViewPr>
  </p:slideViewPr>
  <p:outlineViewPr>
    <p:cViewPr>
      <p:scale>
        <a:sx n="33" d="100"/>
        <a:sy n="33" d="100"/>
      </p:scale>
      <p:origin x="0" y="5424"/>
    </p:cViewPr>
  </p:outlineViewPr>
  <p:notesTextViewPr>
    <p:cViewPr>
      <p:scale>
        <a:sx n="100" d="100"/>
        <a:sy n="100" d="100"/>
      </p:scale>
      <p:origin x="0" y="0"/>
    </p:cViewPr>
  </p:notesTextViewPr>
  <p:sorterViewPr>
    <p:cViewPr>
      <p:scale>
        <a:sx n="66" d="100"/>
        <a:sy n="66" d="100"/>
      </p:scale>
      <p:origin x="0" y="420"/>
    </p:cViewPr>
  </p:sorterViewPr>
  <p:notesViewPr>
    <p:cSldViewPr>
      <p:cViewPr varScale="1">
        <p:scale>
          <a:sx n="90" d="100"/>
          <a:sy n="90" d="100"/>
        </p:scale>
        <p:origin x="-1296" y="-90"/>
      </p:cViewPr>
      <p:guideLst>
        <p:guide orient="horz" pos="2122"/>
        <p:guide pos="310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7237" cy="337391"/>
          </a:xfrm>
          <a:prstGeom prst="rect">
            <a:avLst/>
          </a:prstGeom>
        </p:spPr>
        <p:txBody>
          <a:bodyPr vert="horz" lIns="87590" tIns="43795" rIns="87590" bIns="43795" rtlCol="0"/>
          <a:lstStyle>
            <a:lvl1pPr algn="l">
              <a:defRPr sz="1100"/>
            </a:lvl1pPr>
          </a:lstStyle>
          <a:p>
            <a:endParaRPr lang="en-GB"/>
          </a:p>
        </p:txBody>
      </p:sp>
      <p:sp>
        <p:nvSpPr>
          <p:cNvPr id="3" name="Date Placeholder 2"/>
          <p:cNvSpPr>
            <a:spLocks noGrp="1"/>
          </p:cNvSpPr>
          <p:nvPr>
            <p:ph type="dt" sz="quarter" idx="1"/>
          </p:nvPr>
        </p:nvSpPr>
        <p:spPr>
          <a:xfrm>
            <a:off x="5590720" y="0"/>
            <a:ext cx="4277237" cy="337391"/>
          </a:xfrm>
          <a:prstGeom prst="rect">
            <a:avLst/>
          </a:prstGeom>
        </p:spPr>
        <p:txBody>
          <a:bodyPr vert="horz" lIns="87590" tIns="43795" rIns="87590" bIns="43795" rtlCol="0"/>
          <a:lstStyle>
            <a:lvl1pPr algn="r">
              <a:defRPr sz="1100"/>
            </a:lvl1pPr>
          </a:lstStyle>
          <a:p>
            <a:fld id="{F4A3E0B0-19A8-4CB9-9EE3-A5D7F20645A3}" type="datetimeFigureOut">
              <a:rPr lang="en-US" smtClean="0"/>
              <a:pPr/>
              <a:t>3/12/2010</a:t>
            </a:fld>
            <a:endParaRPr lang="en-GB"/>
          </a:p>
        </p:txBody>
      </p:sp>
      <p:sp>
        <p:nvSpPr>
          <p:cNvPr id="4" name="Footer Placeholder 3"/>
          <p:cNvSpPr>
            <a:spLocks noGrp="1"/>
          </p:cNvSpPr>
          <p:nvPr>
            <p:ph type="ftr" sz="quarter" idx="2"/>
          </p:nvPr>
        </p:nvSpPr>
        <p:spPr>
          <a:xfrm>
            <a:off x="1" y="6398373"/>
            <a:ext cx="4277237" cy="335885"/>
          </a:xfrm>
          <a:prstGeom prst="rect">
            <a:avLst/>
          </a:prstGeom>
        </p:spPr>
        <p:txBody>
          <a:bodyPr vert="horz" lIns="87590" tIns="43795" rIns="87590" bIns="43795" rtlCol="0" anchor="b"/>
          <a:lstStyle>
            <a:lvl1pPr algn="l">
              <a:defRPr sz="1100"/>
            </a:lvl1pPr>
          </a:lstStyle>
          <a:p>
            <a:endParaRPr lang="en-GB"/>
          </a:p>
        </p:txBody>
      </p:sp>
      <p:sp>
        <p:nvSpPr>
          <p:cNvPr id="5" name="Slide Number Placeholder 4"/>
          <p:cNvSpPr>
            <a:spLocks noGrp="1"/>
          </p:cNvSpPr>
          <p:nvPr>
            <p:ph type="sldNum" sz="quarter" idx="3"/>
          </p:nvPr>
        </p:nvSpPr>
        <p:spPr>
          <a:xfrm>
            <a:off x="5590720" y="6398373"/>
            <a:ext cx="4277237" cy="335885"/>
          </a:xfrm>
          <a:prstGeom prst="rect">
            <a:avLst/>
          </a:prstGeom>
        </p:spPr>
        <p:txBody>
          <a:bodyPr vert="horz" lIns="87590" tIns="43795" rIns="87590" bIns="43795" rtlCol="0" anchor="b"/>
          <a:lstStyle>
            <a:lvl1pPr algn="r">
              <a:defRPr sz="1100"/>
            </a:lvl1pPr>
          </a:lstStyle>
          <a:p>
            <a:fld id="{EB413A6C-6E81-4E6E-B7E8-0BBF6B5C0D54}"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276778" cy="336788"/>
          </a:xfrm>
          <a:prstGeom prst="rect">
            <a:avLst/>
          </a:prstGeom>
        </p:spPr>
        <p:txBody>
          <a:bodyPr vert="horz" lIns="94878" tIns="47439" rIns="94878" bIns="47439"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590998" y="1"/>
            <a:ext cx="4276778" cy="336788"/>
          </a:xfrm>
          <a:prstGeom prst="rect">
            <a:avLst/>
          </a:prstGeom>
        </p:spPr>
        <p:txBody>
          <a:bodyPr vert="horz" lIns="94878" tIns="47439" rIns="94878" bIns="47439" rtlCol="0"/>
          <a:lstStyle>
            <a:lvl1pPr algn="r" fontAlgn="auto">
              <a:spcBef>
                <a:spcPts val="0"/>
              </a:spcBef>
              <a:spcAft>
                <a:spcPts val="0"/>
              </a:spcAft>
              <a:defRPr sz="1200">
                <a:latin typeface="+mn-lt"/>
                <a:cs typeface="+mn-cs"/>
              </a:defRPr>
            </a:lvl1pPr>
          </a:lstStyle>
          <a:p>
            <a:pPr>
              <a:defRPr/>
            </a:pPr>
            <a:fld id="{7C8646CC-BCA2-4DD1-B4F0-108CD2C78420}" type="datetimeFigureOut">
              <a:rPr lang="en-US"/>
              <a:pPr>
                <a:defRPr/>
              </a:pPr>
              <a:t>3/12/2010</a:t>
            </a:fld>
            <a:endParaRPr lang="en-GB"/>
          </a:p>
        </p:txBody>
      </p:sp>
      <p:sp>
        <p:nvSpPr>
          <p:cNvPr id="4" name="Slide Image Placeholder 3"/>
          <p:cNvSpPr>
            <a:spLocks noGrp="1" noRot="1" noChangeAspect="1"/>
          </p:cNvSpPr>
          <p:nvPr>
            <p:ph type="sldImg" idx="2"/>
          </p:nvPr>
        </p:nvSpPr>
        <p:spPr>
          <a:xfrm>
            <a:off x="3251200" y="504825"/>
            <a:ext cx="3367088" cy="2525713"/>
          </a:xfrm>
          <a:prstGeom prst="rect">
            <a:avLst/>
          </a:prstGeom>
          <a:noFill/>
          <a:ln w="12700">
            <a:solidFill>
              <a:prstClr val="black"/>
            </a:solidFill>
          </a:ln>
        </p:spPr>
        <p:txBody>
          <a:bodyPr vert="horz" lIns="94878" tIns="47439" rIns="94878" bIns="47439" rtlCol="0" anchor="ctr"/>
          <a:lstStyle/>
          <a:p>
            <a:pPr lvl="0"/>
            <a:endParaRPr lang="en-GB" noProof="0" smtClean="0"/>
          </a:p>
        </p:txBody>
      </p:sp>
      <p:sp>
        <p:nvSpPr>
          <p:cNvPr id="5" name="Notes Placeholder 4"/>
          <p:cNvSpPr>
            <a:spLocks noGrp="1"/>
          </p:cNvSpPr>
          <p:nvPr>
            <p:ph type="body" sz="quarter" idx="3"/>
          </p:nvPr>
        </p:nvSpPr>
        <p:spPr>
          <a:xfrm>
            <a:off x="986949" y="3199489"/>
            <a:ext cx="7895590" cy="3031093"/>
          </a:xfrm>
          <a:prstGeom prst="rect">
            <a:avLst/>
          </a:prstGeom>
        </p:spPr>
        <p:txBody>
          <a:bodyPr vert="horz" lIns="94878" tIns="47439" rIns="94878" bIns="4743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1" y="6397417"/>
            <a:ext cx="4276778" cy="336788"/>
          </a:xfrm>
          <a:prstGeom prst="rect">
            <a:avLst/>
          </a:prstGeom>
        </p:spPr>
        <p:txBody>
          <a:bodyPr vert="horz" lIns="94878" tIns="47439" rIns="94878" bIns="47439"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590998" y="6397417"/>
            <a:ext cx="4276778" cy="336788"/>
          </a:xfrm>
          <a:prstGeom prst="rect">
            <a:avLst/>
          </a:prstGeom>
        </p:spPr>
        <p:txBody>
          <a:bodyPr vert="horz" lIns="94878" tIns="47439" rIns="94878" bIns="47439" rtlCol="0" anchor="b"/>
          <a:lstStyle>
            <a:lvl1pPr algn="r" fontAlgn="auto">
              <a:spcBef>
                <a:spcPts val="0"/>
              </a:spcBef>
              <a:spcAft>
                <a:spcPts val="0"/>
              </a:spcAft>
              <a:defRPr sz="1200">
                <a:latin typeface="+mn-lt"/>
                <a:cs typeface="+mn-cs"/>
              </a:defRPr>
            </a:lvl1pPr>
          </a:lstStyle>
          <a:p>
            <a:pPr>
              <a:defRPr/>
            </a:pPr>
            <a:fld id="{0141C1EE-FEAD-4CB1-AB07-2A721CF4AE69}"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2EEA4F-0506-4D81-B8E3-B99019387CCB}" type="slidenum">
              <a:rPr lang="en-GB" smtClean="0"/>
              <a:pPr fontAlgn="base">
                <a:spcBef>
                  <a:spcPct val="0"/>
                </a:spcBef>
                <a:spcAft>
                  <a:spcPct val="0"/>
                </a:spcAft>
                <a:defRPr/>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spcAft>
                <a:spcPts val="0"/>
              </a:spcAft>
            </a:pPr>
            <a:r>
              <a:rPr lang="en-US" dirty="0" err="1" smtClean="0">
                <a:solidFill>
                  <a:srgbClr val="000000"/>
                </a:solidFill>
                <a:latin typeface="Tahoma"/>
                <a:ea typeface="Times New Roman"/>
                <a:cs typeface="Times New Roman"/>
              </a:rPr>
              <a:t>Brusco</a:t>
            </a:r>
            <a:r>
              <a:rPr lang="en-US" dirty="0" smtClean="0">
                <a:solidFill>
                  <a:srgbClr val="000000"/>
                </a:solidFill>
                <a:latin typeface="Tahoma"/>
                <a:ea typeface="Times New Roman"/>
                <a:cs typeface="Times New Roman"/>
              </a:rPr>
              <a:t>, M.J. (2003) An enhanced branch-and-bound algorithm for a partitioning problem, </a:t>
            </a:r>
            <a:r>
              <a:rPr lang="en-US" i="1" dirty="0" smtClean="0">
                <a:solidFill>
                  <a:srgbClr val="000000"/>
                </a:solidFill>
                <a:latin typeface="Tahoma"/>
                <a:ea typeface="Times New Roman"/>
                <a:cs typeface="Times New Roman"/>
              </a:rPr>
              <a:t>British Journal of Mathematical and Statistical Psychology</a:t>
            </a:r>
            <a:r>
              <a:rPr lang="en-US" dirty="0" smtClean="0">
                <a:solidFill>
                  <a:srgbClr val="000000"/>
                </a:solidFill>
                <a:latin typeface="Tahoma"/>
                <a:ea typeface="Times New Roman"/>
                <a:cs typeface="Times New Roman"/>
              </a:rPr>
              <a:t>, 56, 83-92.</a:t>
            </a:r>
          </a:p>
          <a:p>
            <a:pPr>
              <a:spcAft>
                <a:spcPts val="0"/>
              </a:spcAft>
            </a:pPr>
            <a:r>
              <a:rPr lang="en-GB" dirty="0" smtClean="0"/>
              <a:t>BBDIAM </a:t>
            </a:r>
            <a:r>
              <a:rPr lang="en-GB" i="1" dirty="0" smtClean="0"/>
              <a:t>“partitions a matrix of dissimilarities into a given number of clusters, identifying an upper bound by biased-sampling complete link cluster analysis, and then uses a branch-and-bound algorithm to minimize the 'partition diameter', that is, the maximum of the cluster 'diameters' (the maximum </a:t>
            </a:r>
            <a:r>
              <a:rPr lang="en-GB" i="1" dirty="0" err="1" smtClean="0"/>
              <a:t>pairwise</a:t>
            </a:r>
            <a:r>
              <a:rPr lang="en-GB" i="1" dirty="0" smtClean="0"/>
              <a:t> dissimilarity values within each group)”</a:t>
            </a:r>
            <a:r>
              <a:rPr lang="en-GB" dirty="0" smtClean="0"/>
              <a:t> </a:t>
            </a:r>
            <a:r>
              <a:rPr lang="en-GB" dirty="0" err="1" smtClean="0"/>
              <a:t>NewMDSX</a:t>
            </a:r>
            <a:r>
              <a:rPr lang="en-GB" dirty="0" smtClean="0"/>
              <a:t> documentation.</a:t>
            </a:r>
          </a:p>
          <a:p>
            <a:pPr>
              <a:spcAft>
                <a:spcPts val="0"/>
              </a:spcAft>
            </a:pPr>
            <a:endParaRPr lang="en-GB" dirty="0" smtClean="0"/>
          </a:p>
          <a:p>
            <a:pPr defTabSz="948779">
              <a:spcAft>
                <a:spcPts val="0"/>
              </a:spcAft>
              <a:defRPr/>
            </a:pPr>
            <a:r>
              <a:rPr lang="en-US" dirty="0" smtClean="0"/>
              <a:t>Johnson S. C. (1967):Hierarchical clustering schemes</a:t>
            </a:r>
            <a:r>
              <a:rPr lang="en-US" i="1" dirty="0" smtClean="0"/>
              <a:t> </a:t>
            </a:r>
            <a:r>
              <a:rPr lang="en-US" i="1" dirty="0" err="1" smtClean="0"/>
              <a:t>Psychometrika</a:t>
            </a:r>
            <a:r>
              <a:rPr lang="en-US" i="1" dirty="0" smtClean="0"/>
              <a:t>,</a:t>
            </a:r>
            <a:r>
              <a:rPr lang="en-US" dirty="0" smtClean="0"/>
              <a:t> 2, 241-254 </a:t>
            </a:r>
          </a:p>
          <a:p>
            <a:pPr defTabSz="948779">
              <a:spcAft>
                <a:spcPts val="0"/>
              </a:spcAft>
              <a:defRPr/>
            </a:pPr>
            <a:endParaRPr lang="en-GB" dirty="0" smtClean="0"/>
          </a:p>
          <a:p>
            <a:pPr>
              <a:spcAft>
                <a:spcPts val="0"/>
              </a:spcAft>
            </a:pPr>
            <a:r>
              <a:rPr lang="en-GB" dirty="0" smtClean="0"/>
              <a:t>The scheme consists of a series of clustering (levels), each of which is a partition  In the initial level each object forms a cluster, whilst at the highest level all the objects form a single cluster. In a hierarchical clustering scheme there are exactly (p-1) levels where there are p objects. Each intermediate  level joins points or clusters present at the lower (finer) level. </a:t>
            </a:r>
          </a:p>
          <a:p>
            <a:pPr>
              <a:spcAft>
                <a:spcPts val="0"/>
              </a:spcAft>
            </a:pPr>
            <a:endParaRPr lang="en-GB" i="1" dirty="0" smtClean="0"/>
          </a:p>
          <a:p>
            <a:pPr defTabSz="948779">
              <a:spcAft>
                <a:spcPts val="0"/>
              </a:spcAft>
              <a:defRPr/>
            </a:pPr>
            <a:r>
              <a:rPr lang="en-GB" dirty="0" err="1" smtClean="0"/>
              <a:t>Arabie</a:t>
            </a:r>
            <a:r>
              <a:rPr lang="en-GB" dirty="0" smtClean="0"/>
              <a:t> P, Carroll J D (1980) How to Use MAPCLUS, a Computer Program for Fitting the ADCLUS Model, New Jersey: Bell Laboratories					</a:t>
            </a:r>
          </a:p>
          <a:p>
            <a:pPr>
              <a:spcAft>
                <a:spcPts val="0"/>
              </a:spcAft>
            </a:pPr>
            <a:endParaRPr lang="en-GB" i="1" dirty="0" smtClean="0"/>
          </a:p>
          <a:p>
            <a:pPr>
              <a:spcAft>
                <a:spcPts val="0"/>
              </a:spcAft>
            </a:pPr>
            <a:endParaRPr lang="en-GB" i="1" dirty="0" smtClean="0">
              <a:latin typeface="ZapfHumnst BT"/>
              <a:ea typeface="Times New Roman"/>
              <a:cs typeface="Times New Roman"/>
            </a:endParaRPr>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These have an immediate “recognisability” &amp; similarity to the a priori</a:t>
            </a:r>
            <a:r>
              <a:rPr lang="en-GB" baseline="0" dirty="0" smtClean="0"/>
              <a:t> categories in slide 11. But note some interesting differences:</a:t>
            </a:r>
          </a:p>
          <a:p>
            <a:pPr>
              <a:buFont typeface="Arial" pitchFamily="34" charset="0"/>
              <a:buChar char="•"/>
            </a:pPr>
            <a:r>
              <a:rPr lang="en-GB" baseline="0" dirty="0" smtClean="0"/>
              <a:t> “Irish” serves as a constituent of the Catholic cluster, rather than as a nationality!</a:t>
            </a:r>
          </a:p>
          <a:p>
            <a:pPr>
              <a:buFont typeface="Arial" pitchFamily="34" charset="0"/>
              <a:buChar char="•"/>
            </a:pPr>
            <a:r>
              <a:rPr lang="en-GB" baseline="0" dirty="0" smtClean="0"/>
              <a:t>  Hibernians and Orange are allocated to the appropriate Religious Clusters, rather than being put together</a:t>
            </a:r>
          </a:p>
          <a:p>
            <a:pPr>
              <a:buFont typeface="Arial" pitchFamily="34" charset="0"/>
              <a:buChar char="•"/>
            </a:pPr>
            <a:r>
              <a:rPr lang="en-GB" baseline="0" dirty="0" smtClean="0"/>
              <a:t>   </a:t>
            </a:r>
            <a:r>
              <a:rPr lang="en-GB" baseline="0" dirty="0" err="1" smtClean="0"/>
              <a:t>Erm</a:t>
            </a:r>
            <a:r>
              <a:rPr lang="en-GB" baseline="0" dirty="0" smtClean="0"/>
              <a:t>, Female as Baha’i and Male as a Class term?!</a:t>
            </a:r>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GB" dirty="0" err="1" smtClean="0"/>
              <a:t>n.b</a:t>
            </a:r>
            <a:r>
              <a:rPr lang="en-GB" dirty="0" smtClean="0"/>
              <a:t>. #27 “Belong Family” is off </a:t>
            </a:r>
            <a:r>
              <a:rPr lang="en-GB" dirty="0" err="1" smtClean="0"/>
              <a:t>btm</a:t>
            </a:r>
            <a:r>
              <a:rPr lang="en-GB" dirty="0" smtClean="0"/>
              <a:t>!</a:t>
            </a:r>
          </a:p>
          <a:p>
            <a:r>
              <a:rPr lang="en-GB" dirty="0" smtClean="0"/>
              <a:t>In</a:t>
            </a:r>
            <a:r>
              <a:rPr lang="en-GB" baseline="0" dirty="0" smtClean="0"/>
              <a:t> both </a:t>
            </a:r>
            <a:r>
              <a:rPr lang="en-GB" baseline="0" dirty="0" err="1" smtClean="0"/>
              <a:t>Cpnn</a:t>
            </a:r>
            <a:r>
              <a:rPr lang="en-GB" baseline="0" dirty="0" smtClean="0"/>
              <a:t> &amp; </a:t>
            </a:r>
            <a:r>
              <a:rPr lang="en-GB" baseline="0" dirty="0" err="1" smtClean="0"/>
              <a:t>Diam</a:t>
            </a:r>
            <a:r>
              <a:rPr lang="en-GB" baseline="0" dirty="0" smtClean="0"/>
              <a:t> solutions, there is a clear fissiparous “chaining” structure:</a:t>
            </a:r>
          </a:p>
          <a:p>
            <a:pPr>
              <a:buFont typeface="Arial" pitchFamily="34" charset="0"/>
              <a:buChar char="•"/>
            </a:pPr>
            <a:r>
              <a:rPr lang="en-GB" baseline="0" dirty="0" smtClean="0"/>
              <a:t> The stages in clustering typically consist of </a:t>
            </a:r>
          </a:p>
          <a:p>
            <a:pPr lvl="1">
              <a:buFont typeface="Arial" pitchFamily="34" charset="0"/>
              <a:buChar char="•"/>
            </a:pPr>
            <a:r>
              <a:rPr lang="en-GB" u="none" baseline="0" dirty="0" smtClean="0"/>
              <a:t>  </a:t>
            </a:r>
            <a:r>
              <a:rPr lang="en-GB" u="sng" baseline="0" dirty="0" smtClean="0"/>
              <a:t>Pairing</a:t>
            </a:r>
            <a:r>
              <a:rPr lang="en-GB" baseline="0" dirty="0" smtClean="0"/>
              <a:t>, preliminary pairs  which form the core (and exemplars) of later wider groups. These are typically followed by </a:t>
            </a:r>
          </a:p>
          <a:p>
            <a:pPr lvl="1">
              <a:buFont typeface="Arial" pitchFamily="34" charset="0"/>
              <a:buChar char="•"/>
            </a:pPr>
            <a:r>
              <a:rPr lang="en-GB" baseline="0" dirty="0" smtClean="0"/>
              <a:t>  </a:t>
            </a:r>
            <a:r>
              <a:rPr lang="en-GB" u="sng" baseline="0" dirty="0" smtClean="0"/>
              <a:t>Chaining</a:t>
            </a:r>
            <a:r>
              <a:rPr lang="en-GB" baseline="0" dirty="0" smtClean="0"/>
              <a:t> – adding new members to an existing group, and finally</a:t>
            </a:r>
          </a:p>
          <a:p>
            <a:pPr lvl="1">
              <a:buFont typeface="Arial" pitchFamily="34" charset="0"/>
              <a:buChar char="•"/>
            </a:pPr>
            <a:r>
              <a:rPr lang="en-GB" baseline="0" dirty="0" smtClean="0"/>
              <a:t>  </a:t>
            </a:r>
            <a:r>
              <a:rPr lang="en-GB" u="sng" baseline="0" dirty="0" smtClean="0"/>
              <a:t>Joining</a:t>
            </a:r>
            <a:r>
              <a:rPr lang="en-GB" baseline="0" dirty="0" smtClean="0"/>
              <a:t> – merging of already existing clusters.</a:t>
            </a:r>
          </a:p>
          <a:p>
            <a:pPr lvl="1">
              <a:buFont typeface="Arial" pitchFamily="34" charset="0"/>
              <a:buNone/>
            </a:pPr>
            <a:r>
              <a:rPr lang="en-GB" baseline="0" dirty="0" smtClean="0"/>
              <a:t>Notice that “27. Belonging to my family” joins </a:t>
            </a:r>
            <a:r>
              <a:rPr lang="en-GB" i="1" baseline="0" dirty="0" smtClean="0"/>
              <a:t>very</a:t>
            </a:r>
            <a:r>
              <a:rPr lang="en-GB" i="0" baseline="0" dirty="0" smtClean="0"/>
              <a:t> late – a very tenuous addition.</a:t>
            </a:r>
          </a:p>
          <a:p>
            <a:pPr lvl="1">
              <a:buFont typeface="Arial" pitchFamily="34" charset="0"/>
              <a:buNone/>
            </a:pPr>
            <a:endParaRPr lang="en-GB" baseline="0" dirty="0" smtClean="0"/>
          </a:p>
          <a:p>
            <a:pPr>
              <a:buFont typeface="Arial" pitchFamily="34" charset="0"/>
              <a:buNone/>
            </a:pPr>
            <a:r>
              <a:rPr lang="en-GB" baseline="0" dirty="0" smtClean="0"/>
              <a:t>Working from the top of </a:t>
            </a:r>
            <a:r>
              <a:rPr lang="en-GB" baseline="0" dirty="0" err="1" smtClean="0"/>
              <a:t>dendogram</a:t>
            </a:r>
            <a:r>
              <a:rPr lang="en-GB" baseline="0" dirty="0" smtClean="0"/>
              <a:t> (at lowest </a:t>
            </a:r>
          </a:p>
          <a:p>
            <a:pPr>
              <a:buFont typeface="Arial" pitchFamily="34" charset="0"/>
              <a:buChar char="•"/>
            </a:pPr>
            <a:r>
              <a:rPr lang="en-GB" baseline="0" dirty="0" smtClean="0"/>
              <a:t>  The Baha’i are separated from all other groups at the most fundamental level</a:t>
            </a:r>
          </a:p>
          <a:p>
            <a:pPr>
              <a:buFont typeface="Arial" pitchFamily="34" charset="0"/>
              <a:buChar char="•"/>
            </a:pPr>
            <a:r>
              <a:rPr lang="en-GB" baseline="0" dirty="0" smtClean="0"/>
              <a:t>  Class terminology also remains fairly disjoint , as does gender </a:t>
            </a:r>
          </a:p>
          <a:p>
            <a:pPr>
              <a:buFont typeface="Arial" pitchFamily="34" charset="0"/>
              <a:buChar char="•"/>
            </a:pPr>
            <a:r>
              <a:rPr lang="en-GB" baseline="0" dirty="0" smtClean="0"/>
              <a:t>  The main cluster is a combination of Nationality and Protestant Religion</a:t>
            </a:r>
          </a:p>
          <a:p>
            <a:pPr>
              <a:buFont typeface="Arial" pitchFamily="34" charset="0"/>
              <a:buChar char="•"/>
            </a:pPr>
            <a:r>
              <a:rPr lang="en-GB" baseline="0" dirty="0" smtClean="0"/>
              <a:t>   The RC Religion remains an early-formed tight cluster, merging only with Republican-Hibernian toward the end.</a:t>
            </a:r>
          </a:p>
          <a:p>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GB" dirty="0" smtClean="0"/>
              <a:t>The answer to the NI</a:t>
            </a:r>
            <a:r>
              <a:rPr lang="en-GB" baseline="0" dirty="0" smtClean="0"/>
              <a:t> Universe of Identities!!</a:t>
            </a:r>
          </a:p>
          <a:p>
            <a:r>
              <a:rPr lang="en-GB" baseline="0" dirty="0" smtClean="0"/>
              <a:t>(produced with </a:t>
            </a:r>
            <a:r>
              <a:rPr lang="en-GB" baseline="0" dirty="0" err="1" smtClean="0"/>
              <a:t>NewMDSX</a:t>
            </a:r>
            <a:r>
              <a:rPr lang="en-GB" baseline="0" dirty="0" smtClean="0"/>
              <a:t> &amp; its graphics, and sweat and tears!)</a:t>
            </a:r>
          </a:p>
          <a:p>
            <a:pPr defTabSz="948779">
              <a:buFont typeface="Arial" pitchFamily="34" charset="0"/>
              <a:buChar char="•"/>
              <a:defRPr/>
            </a:pPr>
            <a:r>
              <a:rPr lang="en-GB" baseline="0" dirty="0" smtClean="0"/>
              <a:t> BASIC CONFIGURATION: </a:t>
            </a:r>
          </a:p>
          <a:p>
            <a:pPr defTabSz="948779">
              <a:defRPr/>
            </a:pPr>
            <a:r>
              <a:rPr lang="en-GB" baseline="0" dirty="0" smtClean="0"/>
              <a:t>2D MINISSA solution of co-occurrence data, reasonably good fit (Spence random stress [</a:t>
            </a:r>
            <a:r>
              <a:rPr lang="en-GB" dirty="0" smtClean="0"/>
              <a:t>0.287] &gt; obtained [0.242] )</a:t>
            </a:r>
          </a:p>
          <a:p>
            <a:pPr defTabSz="948779">
              <a:buFont typeface="Arial" pitchFamily="34" charset="0"/>
              <a:buChar char="•"/>
              <a:defRPr/>
            </a:pPr>
            <a:r>
              <a:rPr lang="en-GB" dirty="0" smtClean="0"/>
              <a:t> Added information represented:</a:t>
            </a:r>
          </a:p>
          <a:p>
            <a:pPr marL="474389" lvl="1" defTabSz="948779">
              <a:buFont typeface="Arial" pitchFamily="34" charset="0"/>
              <a:buChar char="•"/>
              <a:defRPr/>
            </a:pPr>
            <a:r>
              <a:rPr lang="en-GB" dirty="0" smtClean="0"/>
              <a:t>From BBDIAM. The 5 clusters of the partition ( 4 represented by Circle/ellipse and one “1: National Identities”  by its “convex hull”) labelled in red.</a:t>
            </a:r>
          </a:p>
          <a:p>
            <a:pPr marL="948779" lvl="2" defTabSz="948779">
              <a:buFont typeface="Arial" pitchFamily="34" charset="0"/>
              <a:buChar char="•"/>
              <a:defRPr/>
            </a:pPr>
            <a:r>
              <a:rPr lang="en-GB" dirty="0" smtClean="0"/>
              <a:t> elements “wrongly” located in SSA map re-allocated by blue line (e.g. Hibernian from Protestant into Catholic clusters!)</a:t>
            </a:r>
          </a:p>
          <a:p>
            <a:pPr marL="474389" lvl="1" defTabSz="948779">
              <a:buFont typeface="Arial" pitchFamily="34" charset="0"/>
              <a:buChar char="•"/>
              <a:defRPr/>
            </a:pPr>
            <a:r>
              <a:rPr lang="en-GB" dirty="0" smtClean="0"/>
              <a:t>From HICLUS. The cores (first pair joined to become basis for larger cluster), interpretable as “exemplars” of the category.</a:t>
            </a:r>
          </a:p>
          <a:p>
            <a:pPr>
              <a:buFont typeface="Arial" pitchFamily="34" charset="0"/>
              <a:buChar char="•"/>
            </a:pPr>
            <a:endParaRPr lang="en-GB" dirty="0" smtClean="0"/>
          </a:p>
          <a:p>
            <a:pPr>
              <a:buFont typeface="Arial" pitchFamily="34" charset="0"/>
              <a:buChar char="•"/>
            </a:pPr>
            <a:r>
              <a:rPr lang="en-GB" b="1" dirty="0" smtClean="0"/>
              <a:t>BUT NOW &gt;&gt;&gt;&gt;&gt;&gt;&gt;&gt;&gt;&gt;&gt;&gt;</a:t>
            </a:r>
          </a:p>
          <a:p>
            <a:pPr>
              <a:buFont typeface="Arial" pitchFamily="34" charset="0"/>
              <a:buChar char="•"/>
            </a:pPr>
            <a:r>
              <a:rPr lang="en-GB" b="1" dirty="0" smtClean="0"/>
              <a:t>There is a lot of information so far that an analysis of the total, full, group may well contain and mask important group (rather than individual)  differences, and before we can really interpret what is going</a:t>
            </a:r>
            <a:r>
              <a:rPr lang="en-GB" b="1" baseline="0" dirty="0" smtClean="0"/>
              <a:t> on here in terms of Identities it is instructive to look  at the four denominational subgroups and the similarities &amp; differences. </a:t>
            </a:r>
          </a:p>
          <a:p>
            <a:pPr>
              <a:buFont typeface="Arial" pitchFamily="34" charset="0"/>
              <a:buChar char="•"/>
            </a:pPr>
            <a:endParaRPr lang="en-GB" b="1" baseline="0" dirty="0" smtClean="0"/>
          </a:p>
          <a:p>
            <a:pPr>
              <a:buFont typeface="Arial" pitchFamily="34" charset="0"/>
              <a:buChar char="•"/>
            </a:pPr>
            <a:r>
              <a:rPr lang="en-GB" sz="2800" b="1" baseline="0" dirty="0" smtClean="0"/>
              <a:t>SO, NOW …  </a:t>
            </a:r>
            <a:r>
              <a:rPr lang="en-GB" sz="2000" b="1" baseline="0" dirty="0" smtClean="0"/>
              <a:t>(1) we reduce the objects (starred on Slide 6) and (2) analyse </a:t>
            </a:r>
            <a:r>
              <a:rPr lang="en-GB" sz="2000" b="1" i="1" baseline="0" dirty="0" smtClean="0"/>
              <a:t>within groups.</a:t>
            </a:r>
          </a:p>
          <a:p>
            <a:pPr>
              <a:buFont typeface="Arial" pitchFamily="34" charset="0"/>
              <a:buChar char="•"/>
            </a:pPr>
            <a:endParaRPr lang="en-GB" b="1" i="1"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&gt;&gt;&gt;&gt;&gt;&gt;&gt;&gt;&gt;&gt;&gt;&gt;&gt;&gt;&gt;&gt;&gt;&gt;</a:t>
            </a:r>
          </a:p>
          <a:p>
            <a:r>
              <a:rPr lang="en-GB" dirty="0" smtClean="0"/>
              <a:t>There is a lot of information that an analysis of the total, full, group may well contain and mask important group (rather than individual)  differences, and before we can really interpret what is going on here in terms of Identities it is instructive to look  at the four denominational subgroups separately and at their similarities &amp; differences, and reduce the number of</a:t>
            </a:r>
            <a:r>
              <a:rPr lang="en-GB" baseline="0" dirty="0" smtClean="0"/>
              <a:t> </a:t>
            </a:r>
            <a:r>
              <a:rPr lang="en-GB" dirty="0" smtClean="0"/>
              <a:t>objects.</a:t>
            </a:r>
          </a:p>
          <a:p>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dirty="0" smtClean="0"/>
              <a:t>I was</a:t>
            </a:r>
            <a:r>
              <a:rPr lang="en-GB" baseline="0" dirty="0" smtClean="0"/>
              <a:t> struck  by how much unanimity (or near-unanimity) there was within each congregational community in terms of “objects” selected to reflect “see myself as” </a:t>
            </a:r>
          </a:p>
          <a:p>
            <a:r>
              <a:rPr lang="en-GB" u="none" baseline="0" dirty="0" smtClean="0"/>
              <a:t>Interested in how far members agreed within their community with:</a:t>
            </a:r>
            <a:br>
              <a:rPr lang="en-GB" u="none" baseline="0" dirty="0" smtClean="0"/>
            </a:br>
            <a:r>
              <a:rPr lang="en-GB" u="none" baseline="0" dirty="0" smtClean="0"/>
              <a:t>POSITIVE identification (1 of Table 2). </a:t>
            </a:r>
          </a:p>
          <a:p>
            <a:r>
              <a:rPr lang="en-GB" u="none" baseline="0" dirty="0" smtClean="0"/>
              <a:t>In some cases  there was (almost, or total ) unanimity. These are coded yellow (the entries are their rank letter). </a:t>
            </a:r>
          </a:p>
          <a:p>
            <a:endParaRPr lang="en-GB" u="none" baseline="0" dirty="0" smtClean="0"/>
          </a:p>
          <a:p>
            <a:r>
              <a:rPr lang="en-GB" u="sng" baseline="0" dirty="0" smtClean="0"/>
              <a:t>Usually a community agrees totally in terms of its own denomination (and church, where present) – 2 core pos. groups in all but </a:t>
            </a:r>
            <a:r>
              <a:rPr lang="en-GB" u="sng" baseline="0" dirty="0" err="1" smtClean="0"/>
              <a:t>CofI</a:t>
            </a:r>
            <a:r>
              <a:rPr lang="en-GB" u="sng" baseline="0" dirty="0" smtClean="0"/>
              <a:t>, which have four (additionally: Christian and Protestant)</a:t>
            </a:r>
          </a:p>
          <a:p>
            <a:endParaRPr lang="en-GB" u="sng" baseline="0" dirty="0" smtClean="0"/>
          </a:p>
          <a:p>
            <a:r>
              <a:rPr lang="en-GB" u="none" baseline="0" dirty="0" smtClean="0"/>
              <a:t>NEGATIVE identification ( non-1 of Table 2 … </a:t>
            </a:r>
            <a:r>
              <a:rPr lang="en-GB" u="none" baseline="0" dirty="0" err="1" smtClean="0"/>
              <a:t>tho</a:t>
            </a:r>
            <a:r>
              <a:rPr lang="en-GB" u="none" baseline="0" dirty="0" smtClean="0"/>
              <a:t>’ “disagree” could have been used.</a:t>
            </a:r>
          </a:p>
          <a:p>
            <a:r>
              <a:rPr lang="en-GB" u="none" baseline="0" dirty="0" smtClean="0"/>
              <a:t>Here there are typically 9 or 10 objects which are unanimously (or almost) rejected for identification in each community – a significant fact!</a:t>
            </a:r>
          </a:p>
          <a:p>
            <a:r>
              <a:rPr lang="en-GB" u="none" baseline="0" dirty="0" smtClean="0"/>
              <a:t>The further analysis can be two ways: </a:t>
            </a:r>
          </a:p>
          <a:p>
            <a:r>
              <a:rPr lang="en-GB" u="none" baseline="0" dirty="0" smtClean="0"/>
              <a:t>What pattern of Pos/</a:t>
            </a:r>
            <a:r>
              <a:rPr lang="en-GB" u="none" baseline="0" dirty="0" err="1" smtClean="0"/>
              <a:t>Neg</a:t>
            </a:r>
            <a:r>
              <a:rPr lang="en-GB" u="none" baseline="0" dirty="0" smtClean="0"/>
              <a:t> identification characterise each community</a:t>
            </a:r>
          </a:p>
          <a:p>
            <a:r>
              <a:rPr lang="en-GB" u="none" baseline="0" dirty="0" smtClean="0"/>
              <a:t>For each object, which communities claim or disavow them.</a:t>
            </a:r>
          </a:p>
          <a:p>
            <a:endParaRPr lang="en-GB" u="none" baseline="0" dirty="0" smtClean="0"/>
          </a:p>
          <a:p>
            <a:endParaRPr lang="en-GB" u="none"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BAHA’I:</a:t>
            </a:r>
          </a:p>
          <a:p>
            <a:r>
              <a:rPr lang="en-GB" dirty="0" smtClean="0"/>
              <a:t>POS: 	Two </a:t>
            </a:r>
            <a:r>
              <a:rPr lang="en-GB" dirty="0" err="1" smtClean="0"/>
              <a:t>Baha’I</a:t>
            </a:r>
            <a:r>
              <a:rPr lang="en-GB" dirty="0" smtClean="0"/>
              <a:t> objects: BAHA’I and BAHA’I </a:t>
            </a:r>
            <a:r>
              <a:rPr lang="en-GB" dirty="0" err="1" smtClean="0"/>
              <a:t>Cty</a:t>
            </a:r>
            <a:r>
              <a:rPr lang="en-GB" dirty="0" smtClean="0"/>
              <a:t> of NI</a:t>
            </a:r>
          </a:p>
          <a:p>
            <a:r>
              <a:rPr lang="en-GB" dirty="0" smtClean="0"/>
              <a:t>NEG:	Christian</a:t>
            </a:r>
            <a:r>
              <a:rPr lang="en-GB" baseline="0" dirty="0" smtClean="0"/>
              <a:t> DENOMINATIONS (but NOT “Christian” itself). RC, </a:t>
            </a:r>
            <a:r>
              <a:rPr lang="en-GB" baseline="0" dirty="0" err="1" smtClean="0"/>
              <a:t>CofI</a:t>
            </a:r>
            <a:r>
              <a:rPr lang="en-GB" baseline="0" dirty="0" smtClean="0"/>
              <a:t>, </a:t>
            </a:r>
            <a:r>
              <a:rPr lang="en-GB" baseline="0" dirty="0" err="1" smtClean="0"/>
              <a:t>XtCh-Ev</a:t>
            </a:r>
            <a:r>
              <a:rPr lang="en-GB" baseline="0" dirty="0" smtClean="0"/>
              <a:t> – but also “Protestant”</a:t>
            </a:r>
          </a:p>
          <a:p>
            <a:r>
              <a:rPr lang="en-GB" baseline="0" dirty="0" smtClean="0"/>
              <a:t>NB: National ID does not feature, and despite it being attributed to them, they do not “own” “Middle Eastern”</a:t>
            </a:r>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GB" smtClean="0"/>
              <a:t>Abstract:		</a:t>
            </a:r>
          </a:p>
          <a:p>
            <a:pPr eaLnBrk="1" hangingPunct="1"/>
            <a:r>
              <a:rPr lang="en-GB" smtClean="0"/>
              <a:t>Political, social and religious identities are strongly overlapping in the</a:t>
            </a:r>
          </a:p>
          <a:p>
            <a:pPr eaLnBrk="1" hangingPunct="1"/>
            <a:r>
              <a:rPr lang="en-GB" smtClean="0"/>
              <a:t>Province of Northern Ireland, and are often thought of as a simple</a:t>
            </a:r>
          </a:p>
          <a:p>
            <a:pPr eaLnBrk="1" hangingPunct="1"/>
            <a:r>
              <a:rPr lang="en-GB" smtClean="0"/>
              <a:t>polarisation. But the detail of activities, friendships and social networks</a:t>
            </a:r>
          </a:p>
          <a:p>
            <a:pPr eaLnBrk="1" hangingPunct="1"/>
            <a:r>
              <a:rPr lang="en-GB" smtClean="0"/>
              <a:t>show a more complex pattern.</a:t>
            </a:r>
          </a:p>
          <a:p>
            <a:pPr eaLnBrk="1" hangingPunct="1"/>
            <a:r>
              <a:rPr lang="en-GB" smtClean="0"/>
              <a:t>A study based on a range of religious denominations by Stringer used a</a:t>
            </a:r>
          </a:p>
          <a:p>
            <a:pPr eaLnBrk="1" hangingPunct="1"/>
            <a:r>
              <a:rPr lang="en-GB" smtClean="0"/>
              <a:t>heterogeneous set of identities, organizations and affiliations in a</a:t>
            </a:r>
          </a:p>
          <a:p>
            <a:pPr eaLnBrk="1" hangingPunct="1"/>
            <a:r>
              <a:rPr lang="en-GB" smtClean="0"/>
              <a:t>free-sorting task to allow relevant categories to emerge.</a:t>
            </a:r>
          </a:p>
          <a:p>
            <a:pPr eaLnBrk="1" hangingPunct="1"/>
            <a:endParaRPr lang="en-GB" smtClean="0"/>
          </a:p>
          <a:p>
            <a:pPr eaLnBrk="1" hangingPunct="1"/>
            <a:r>
              <a:rPr lang="en-GB" smtClean="0"/>
              <a:t> Keywords:		Free-sorting, Multidimensional scaling, Points of view</a:t>
            </a:r>
          </a:p>
          <a:p>
            <a:pPr eaLnBrk="1" hangingPunct="1">
              <a:spcBef>
                <a:spcPct val="0"/>
              </a:spcBef>
            </a:pPr>
            <a:endParaRPr lang="en-GB" smtClean="0"/>
          </a:p>
        </p:txBody>
      </p:sp>
      <p:sp>
        <p:nvSpPr>
          <p:cNvPr id="133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E32752-955C-486B-97A8-1CE6CE848366}" type="slidenum">
              <a:rPr lang="en-GB" smtClean="0"/>
              <a:pPr fontAlgn="base">
                <a:spcBef>
                  <a:spcPct val="0"/>
                </a:spcBef>
                <a:spcAft>
                  <a:spcPct val="0"/>
                </a:spcAft>
                <a:defRPr/>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smtClean="0"/>
              <a:t>NB: CONFIGURATION is badly fit and in some ways incoherent </a:t>
            </a:r>
          </a:p>
          <a:p>
            <a:endParaRPr lang="en-GB" sz="1400" dirty="0" smtClean="0"/>
          </a:p>
          <a:p>
            <a:r>
              <a:rPr lang="en-GB" sz="1400" dirty="0" smtClean="0"/>
              <a:t>Positive ID: Their own congregation … and “Christian” (&amp; Family)</a:t>
            </a:r>
          </a:p>
          <a:p>
            <a:r>
              <a:rPr lang="en-GB" sz="1400" dirty="0" smtClean="0"/>
              <a:t>Negative: Nationalities: Scottish, Middle Eastern, Northern Irish, Irish-Scots</a:t>
            </a:r>
          </a:p>
          <a:p>
            <a:r>
              <a:rPr lang="en-GB" sz="1400" dirty="0" smtClean="0"/>
              <a:t>               Religion: Baha’i (2), RC (3, inc Hibernian, Republican), … and Orange??!</a:t>
            </a:r>
          </a:p>
          <a:p>
            <a:r>
              <a:rPr lang="en-GB" sz="1400" dirty="0" smtClean="0"/>
              <a:t>HRISTCHURCH INDEPENDENT EVANGELICAL;</a:t>
            </a:r>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St JOHN RC</a:t>
            </a:r>
          </a:p>
          <a:p>
            <a:r>
              <a:rPr lang="en-GB" u="sng" dirty="0" smtClean="0"/>
              <a:t>Positive:</a:t>
            </a:r>
          </a:p>
          <a:p>
            <a:r>
              <a:rPr lang="en-GB" dirty="0" smtClean="0"/>
              <a:t>RC, Republican</a:t>
            </a:r>
            <a:r>
              <a:rPr lang="en-GB" baseline="0" dirty="0" smtClean="0"/>
              <a:t>  …</a:t>
            </a:r>
          </a:p>
          <a:p>
            <a:r>
              <a:rPr lang="en-GB" u="sng" baseline="0" dirty="0" smtClean="0"/>
              <a:t>Negative:</a:t>
            </a:r>
          </a:p>
          <a:p>
            <a:r>
              <a:rPr lang="en-GB" baseline="0" dirty="0" smtClean="0"/>
              <a:t>Nationalities: British, Scottish, Middle Eastern, Northern Irish (=Prot)</a:t>
            </a:r>
          </a:p>
          <a:p>
            <a:r>
              <a:rPr lang="en-GB" baseline="0" dirty="0" smtClean="0"/>
              <a:t>Religions: Baha’i …. But also “Protestant” and </a:t>
            </a:r>
            <a:r>
              <a:rPr lang="en-GB" baseline="0" dirty="0" err="1" smtClean="0"/>
              <a:t>denoms</a:t>
            </a:r>
            <a:r>
              <a:rPr lang="en-GB" baseline="0" dirty="0" smtClean="0"/>
              <a:t>: Evangelical, </a:t>
            </a:r>
            <a:r>
              <a:rPr lang="en-GB" baseline="0" dirty="0" err="1" smtClean="0"/>
              <a:t>CofI</a:t>
            </a:r>
            <a:r>
              <a:rPr lang="en-GB" baseline="0" dirty="0" smtClean="0"/>
              <a:t>,</a:t>
            </a:r>
          </a:p>
          <a:p>
            <a:r>
              <a:rPr lang="en-GB" baseline="0" dirty="0" smtClean="0"/>
              <a:t>Political: Unionist.</a:t>
            </a:r>
          </a:p>
          <a:p>
            <a:r>
              <a:rPr lang="en-GB" baseline="0" dirty="0" smtClean="0"/>
              <a:t>NB very simple MDS structure – almost 1-dimensional </a:t>
            </a:r>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u="sng" dirty="0" smtClean="0"/>
              <a:t>Positive: </a:t>
            </a:r>
          </a:p>
          <a:p>
            <a:r>
              <a:rPr lang="en-GB" dirty="0" smtClean="0"/>
              <a:t>FOUR!! </a:t>
            </a:r>
            <a:r>
              <a:rPr lang="en-GB" dirty="0" err="1" smtClean="0"/>
              <a:t>CofI</a:t>
            </a:r>
            <a:r>
              <a:rPr lang="en-GB" dirty="0" smtClean="0"/>
              <a:t> &amp; St Matthias </a:t>
            </a:r>
            <a:r>
              <a:rPr lang="en-GB" dirty="0" err="1" smtClean="0"/>
              <a:t>CofI</a:t>
            </a:r>
            <a:r>
              <a:rPr lang="en-GB" dirty="0" smtClean="0"/>
              <a:t>; but also “Christian” and Protestant: Guardians of the key identities!</a:t>
            </a:r>
          </a:p>
          <a:p>
            <a:r>
              <a:rPr lang="en-GB" u="sng" dirty="0" smtClean="0"/>
              <a:t>Negative</a:t>
            </a:r>
            <a:r>
              <a:rPr lang="en-GB" dirty="0" smtClean="0"/>
              <a:t> (similar </a:t>
            </a:r>
            <a:r>
              <a:rPr lang="en-GB" baseline="0" dirty="0" smtClean="0"/>
              <a:t>to </a:t>
            </a:r>
            <a:r>
              <a:rPr lang="en-GB" baseline="0" dirty="0" err="1" smtClean="0"/>
              <a:t>RCs</a:t>
            </a:r>
            <a:r>
              <a:rPr lang="en-GB" baseline="0" dirty="0" smtClean="0"/>
              <a:t>):</a:t>
            </a:r>
          </a:p>
          <a:p>
            <a:r>
              <a:rPr lang="en-GB" baseline="0" dirty="0" smtClean="0"/>
              <a:t>Nationalities: Scottish, Irish Scots (?Presbyterians), M/Eastern</a:t>
            </a:r>
          </a:p>
          <a:p>
            <a:r>
              <a:rPr lang="en-GB" baseline="0" dirty="0" smtClean="0"/>
              <a:t>Religions: RC (all), Evan., and </a:t>
            </a:r>
            <a:r>
              <a:rPr lang="en-GB" baseline="0" dirty="0" err="1" smtClean="0"/>
              <a:t>Baha’I</a:t>
            </a:r>
            <a:r>
              <a:rPr lang="en-GB" baseline="0" dirty="0" smtClean="0"/>
              <a:t> (</a:t>
            </a:r>
            <a:r>
              <a:rPr lang="en-GB" baseline="0" dirty="0" err="1" smtClean="0"/>
              <a:t>nb</a:t>
            </a:r>
            <a:r>
              <a:rPr lang="en-GB" baseline="0" dirty="0" smtClean="0"/>
              <a:t> Christchurch allocated closer to </a:t>
            </a:r>
            <a:r>
              <a:rPr lang="en-GB" baseline="0" dirty="0" err="1" smtClean="0"/>
              <a:t>Baha’I</a:t>
            </a:r>
            <a:r>
              <a:rPr lang="en-GB" baseline="0" dirty="0" smtClean="0"/>
              <a:t> region! – into outer darkness?!</a:t>
            </a:r>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23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A49F31E-FDD6-479C-BC82-CC0E34709FF8}"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55000" lnSpcReduction="20000"/>
          </a:bodyPr>
          <a:lstStyle/>
          <a:p>
            <a:pPr>
              <a:defRPr/>
            </a:pPr>
            <a:r>
              <a:rPr lang="en-GB" dirty="0" smtClean="0"/>
              <a:t>The Baha'is of Northern Ireland settled across the Province in the 1970's and '80's.  There is no single place of worship.  Instead members meet in one another's homes, especially for the Nineteenth Day Feast when those who have made The Declaration come together for a meal, worship and discussion.</a:t>
            </a:r>
          </a:p>
          <a:p>
            <a:pPr>
              <a:defRPr/>
            </a:pPr>
            <a:r>
              <a:rPr lang="en-GB" dirty="0" smtClean="0"/>
              <a:t> </a:t>
            </a:r>
          </a:p>
          <a:p>
            <a:pPr>
              <a:defRPr/>
            </a:pPr>
            <a:r>
              <a:rPr lang="en-GB" dirty="0" err="1" smtClean="0"/>
              <a:t>ChristChurch</a:t>
            </a:r>
            <a:r>
              <a:rPr lang="en-GB" dirty="0" smtClean="0"/>
              <a:t> Independent Evangelical Church are the product of a break-away from the Brethren congregation at The Crescent church in Belfast ten years ago.  It currently meets for worship in the Octagon Suite of the King's Hall in Belfast.</a:t>
            </a:r>
          </a:p>
          <a:p>
            <a:pPr>
              <a:defRPr/>
            </a:pPr>
            <a:r>
              <a:rPr lang="en-GB" dirty="0" smtClean="0"/>
              <a:t> </a:t>
            </a:r>
          </a:p>
          <a:p>
            <a:pPr>
              <a:defRPr/>
            </a:pPr>
            <a:r>
              <a:rPr lang="en-GB" dirty="0" smtClean="0"/>
              <a:t>St John and St </a:t>
            </a:r>
            <a:r>
              <a:rPr lang="en-GB" dirty="0" err="1" smtClean="0"/>
              <a:t>Trea</a:t>
            </a:r>
            <a:r>
              <a:rPr lang="en-GB" dirty="0" smtClean="0"/>
              <a:t> is a Roman Catholic parish in the  RC diocese of Armagh.  It is located in the Mid-Ulster village of </a:t>
            </a:r>
            <a:r>
              <a:rPr lang="en-GB" dirty="0" err="1" smtClean="0"/>
              <a:t>Moneymore</a:t>
            </a:r>
            <a:r>
              <a:rPr lang="en-GB" dirty="0" smtClean="0"/>
              <a:t>.  Although the building and Presbytery are modern the parish has roots which stretch back to the Plantation and beyond.  </a:t>
            </a:r>
          </a:p>
          <a:p>
            <a:pPr>
              <a:defRPr/>
            </a:pPr>
            <a:r>
              <a:rPr lang="en-GB" dirty="0" smtClean="0"/>
              <a:t> </a:t>
            </a:r>
          </a:p>
          <a:p>
            <a:pPr>
              <a:defRPr/>
            </a:pPr>
            <a:r>
              <a:rPr lang="en-GB" dirty="0" smtClean="0"/>
              <a:t>St Matthias </a:t>
            </a:r>
            <a:r>
              <a:rPr lang="en-GB" dirty="0" err="1" smtClean="0"/>
              <a:t>Ballyeglish</a:t>
            </a:r>
            <a:r>
              <a:rPr lang="en-GB" dirty="0" smtClean="0"/>
              <a:t> is a rural parish in the Church of Ireland diocese of Armagh.  It is positioned some five miles outside of the village of </a:t>
            </a:r>
            <a:r>
              <a:rPr lang="en-GB" dirty="0" err="1" smtClean="0"/>
              <a:t>Moneymore</a:t>
            </a:r>
            <a:r>
              <a:rPr lang="en-GB" dirty="0" smtClean="0"/>
              <a:t>.  Its roots only reach back to the building of the present church in the mid nineteenth century.  </a:t>
            </a:r>
          </a:p>
          <a:p>
            <a:pPr>
              <a:defRPr/>
            </a:pPr>
            <a:endParaRPr lang="en-GB" dirty="0" smtClean="0"/>
          </a:p>
          <a:p>
            <a:pPr>
              <a:defRPr/>
            </a:pPr>
            <a:r>
              <a:rPr lang="en-GB" dirty="0" smtClean="0"/>
              <a:t>SAMPLING SUBJECTS</a:t>
            </a:r>
          </a:p>
          <a:p>
            <a:pPr>
              <a:defRPr/>
            </a:pPr>
            <a:r>
              <a:rPr lang="en-GB" dirty="0" smtClean="0"/>
              <a:t> 'Mitchell writes of the important role of ‘gatekeepers’ (Mitchell, 2006:151), as does </a:t>
            </a:r>
            <a:r>
              <a:rPr lang="en-GB" dirty="0" err="1" smtClean="0"/>
              <a:t>Adriance</a:t>
            </a:r>
            <a:r>
              <a:rPr lang="en-GB" dirty="0" smtClean="0"/>
              <a:t> (1995:169).  Both note the dependency upon such gatekeepers in providing people with whom to study, even if that is only to lead on to others through a snowballing technique (Mitchell, 2006:151).  Random sampling techniques may be preferable for the purposes of generalisation, but under such circumstances (</a:t>
            </a:r>
            <a:r>
              <a:rPr lang="en-GB" dirty="0" err="1" smtClean="0"/>
              <a:t>Adriance</a:t>
            </a:r>
            <a:r>
              <a:rPr lang="en-GB" dirty="0" smtClean="0"/>
              <a:t> 1995:170) are not always possible – being dependent upon the gatekeeper’s selection of interviewee in the light of the researcher’s guidelines.  This was certainly the case with the Baha’i and </a:t>
            </a:r>
            <a:r>
              <a:rPr lang="en-GB" dirty="0" err="1" smtClean="0"/>
              <a:t>ChristChurch</a:t>
            </a:r>
            <a:r>
              <a:rPr lang="en-GB" dirty="0" smtClean="0"/>
              <a:t> respondents where the gatekeepers of both communities listened to my appeal for a cross section of their memberships and then provided me with a telephone list of people to contact.  The Roman Catholic Priest gave his blessing to my research, saying that I could communicate this support to whoever I approached.  Sadly, he nevertheless felt that he could not give any names or addresses – with the exception of J1.  The reasons for this decision are unknown, my assumption being that he may have felt it was sharing too much information with someone from a different (and in the eyes of some), opposing tradition.  Such resistance was felt by Mitchell (2006) when she, as a Protestant in Northern Ireland, also tried to interview those from the Roman Catholic tradition. </a:t>
            </a:r>
          </a:p>
          <a:p>
            <a:pPr>
              <a:defRPr/>
            </a:pPr>
            <a:r>
              <a:rPr lang="en-GB" dirty="0" smtClean="0"/>
              <a:t> </a:t>
            </a:r>
          </a:p>
          <a:p>
            <a:pPr>
              <a:defRPr/>
            </a:pPr>
            <a:r>
              <a:rPr lang="en-GB" dirty="0" smtClean="0"/>
              <a:t>This meant that I was not in a position to ask for names and addresses of those who would broadly represent the parish list as a whole.  Consequently, once J1 had been visited, the remainder of the interviewees were selected by snowballing (as Mitchell, 2006) – one interviewee suggesting another whom I could visit.  </a:t>
            </a:r>
          </a:p>
          <a:p>
            <a:pPr>
              <a:defRPr/>
            </a:pPr>
            <a:r>
              <a:rPr lang="en-GB" dirty="0" smtClean="0"/>
              <a:t> </a:t>
            </a:r>
          </a:p>
          <a:p>
            <a:pPr>
              <a:defRPr/>
            </a:pPr>
            <a:r>
              <a:rPr lang="en-GB" dirty="0" smtClean="0"/>
              <a:t>The </a:t>
            </a:r>
            <a:r>
              <a:rPr lang="en-GB" dirty="0" err="1" smtClean="0"/>
              <a:t>Ballyeglish</a:t>
            </a:r>
            <a:r>
              <a:rPr lang="en-GB" dirty="0" smtClean="0"/>
              <a:t> sample, however - as this was my own congregation - I was able to select carefully in order to match with the general profile I had already created of that congregation.']</a:t>
            </a:r>
          </a:p>
          <a:p>
            <a:pPr>
              <a:defRPr/>
            </a:pPr>
            <a:endParaRPr lang="en-GB" dirty="0" smtClean="0"/>
          </a:p>
          <a:p>
            <a:pPr>
              <a:defRPr/>
            </a:pPr>
            <a:r>
              <a:rPr lang="en-GB" dirty="0" smtClean="0"/>
              <a:t>  </a:t>
            </a:r>
          </a:p>
          <a:p>
            <a:pPr>
              <a:defRPr/>
            </a:pPr>
            <a:r>
              <a:rPr lang="en-GB" dirty="0" smtClean="0"/>
              <a:t> </a:t>
            </a:r>
            <a:endParaRPr lang="en-GB" dirty="0"/>
          </a:p>
        </p:txBody>
      </p:sp>
      <p:sp>
        <p:nvSpPr>
          <p:cNvPr id="4" name="Slide Number Placeholder 3"/>
          <p:cNvSpPr>
            <a:spLocks noGrp="1"/>
          </p:cNvSpPr>
          <p:nvPr>
            <p:ph type="sldNum" sz="quarter" idx="5"/>
          </p:nvPr>
        </p:nvSpPr>
        <p:spPr/>
        <p:txBody>
          <a:bodyPr/>
          <a:lstStyle/>
          <a:p>
            <a:pPr>
              <a:defRPr/>
            </a:pPr>
            <a:fld id="{8F6896FD-C88A-4E92-A410-CCFEFD2AD204}"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Here is inserted the </a:t>
            </a:r>
            <a:r>
              <a:rPr lang="en-GB" dirty="0" err="1" smtClean="0"/>
              <a:t>Tobjs</a:t>
            </a:r>
            <a:r>
              <a:rPr lang="en-GB" dirty="0" smtClean="0"/>
              <a:t> file/table</a:t>
            </a:r>
          </a:p>
        </p:txBody>
      </p:sp>
      <p:sp>
        <p:nvSpPr>
          <p:cNvPr id="4" name="Slide Number Placeholder 3"/>
          <p:cNvSpPr>
            <a:spLocks noGrp="1"/>
          </p:cNvSpPr>
          <p:nvPr>
            <p:ph type="sldNum" sz="quarter" idx="5"/>
          </p:nvPr>
        </p:nvSpPr>
        <p:spPr/>
        <p:txBody>
          <a:bodyPr/>
          <a:lstStyle/>
          <a:p>
            <a:pPr>
              <a:defRPr/>
            </a:pPr>
            <a:fld id="{BA60EDCC-888B-4FBF-8287-D1A385B4CB67}"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NB  Starred Card Names were  removed from the set subsequent to initial analysis to form “Reduced Set”</a:t>
            </a:r>
          </a:p>
        </p:txBody>
      </p:sp>
      <p:sp>
        <p:nvSpPr>
          <p:cNvPr id="4" name="Slide Number Placeholder 3"/>
          <p:cNvSpPr>
            <a:spLocks noGrp="1"/>
          </p:cNvSpPr>
          <p:nvPr>
            <p:ph type="sldNum" sz="quarter" idx="5"/>
          </p:nvPr>
        </p:nvSpPr>
        <p:spPr/>
        <p:txBody>
          <a:bodyPr/>
          <a:lstStyle/>
          <a:p>
            <a:pPr>
              <a:defRPr/>
            </a:pPr>
            <a:fld id="{83126421-9173-448F-8181-4E97CB391814}"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GB" smtClean="0"/>
              <a:t>Objects removed (post-collection) because</a:t>
            </a:r>
          </a:p>
          <a:p>
            <a:r>
              <a:rPr lang="en-GB" smtClean="0">
                <a:latin typeface="Tahoma" pitchFamily="34" charset="0"/>
                <a:cs typeface="Times New Roman" pitchFamily="18" charset="0"/>
              </a:rPr>
              <a:t>-- The  heterogeneity is interesting, because it becomes clear that subjects treat some subsets differently to others, and some [male, female] are more like "instances" than component parts of their clusters. The core is obviously religious/church, political affiliations and organizations. </a:t>
            </a:r>
          </a:p>
          <a:p>
            <a:endParaRPr lang="en-GB" smtClean="0">
              <a:latin typeface="Tahoma" pitchFamily="34" charset="0"/>
              <a:cs typeface="Times New Roman" pitchFamily="18" charset="0"/>
            </a:endParaRPr>
          </a:p>
          <a:p>
            <a:r>
              <a:rPr lang="en-GB" smtClean="0">
                <a:latin typeface="Tahoma" pitchFamily="34" charset="0"/>
                <a:cs typeface="Times New Roman" pitchFamily="18" charset="0"/>
              </a:rPr>
              <a:t>--</a:t>
            </a:r>
            <a:r>
              <a:rPr lang="en-GB" smtClean="0"/>
              <a:t>objects like the class titles and gender titles were not treated in the same way, but rather as a separate exercise. A lot of people simply put the class terminogy in a separate  pile, and many did the same with   male/female.  In some cases they were used as indicators/descriptors/ illustrations of "that group", it is true. </a:t>
            </a:r>
          </a:p>
          <a:p>
            <a:r>
              <a:rPr lang="en-GB" smtClean="0"/>
              <a:t>-- More clear is that "belonging to my family" was used as a marker of "our" identity. Each group located it firmly in the centre of their own key identity/groups, </a:t>
            </a:r>
          </a:p>
          <a:p>
            <a:endParaRPr lang="en-GB" smtClean="0"/>
          </a:p>
          <a:p>
            <a:r>
              <a:rPr lang="en-GB" smtClean="0"/>
              <a:t>For this reason, the whole exercise was re-run excluding  8 objects: </a:t>
            </a:r>
          </a:p>
          <a:p>
            <a:r>
              <a:rPr lang="en-GB" smtClean="0"/>
              <a:t>-- the 4 class terms, </a:t>
            </a:r>
          </a:p>
          <a:p>
            <a:r>
              <a:rPr lang="en-GB" smtClean="0"/>
              <a:t>-- 2 gender terms and </a:t>
            </a:r>
          </a:p>
          <a:p>
            <a:r>
              <a:rPr lang="en-GB" smtClean="0"/>
              <a:t>-- "family" and also </a:t>
            </a:r>
          </a:p>
          <a:p>
            <a:r>
              <a:rPr lang="en-GB" smtClean="0"/>
              <a:t>-- "Christian" as this was also used in a generic and not a differentiating way. THEN things became MUCH clearer! </a:t>
            </a:r>
          </a:p>
          <a:p>
            <a:endParaRPr lang="en-GB" smtClean="0"/>
          </a:p>
          <a:p>
            <a:r>
              <a:rPr lang="en-GB" smtClean="0"/>
              <a:t>First, respondents freely sorted the cards into as many piles as they liked according to what they saw as </a:t>
            </a:r>
            <a:r>
              <a:rPr lang="en-GB" b="1" smtClean="0"/>
              <a:t>groups of identities</a:t>
            </a:r>
            <a:r>
              <a:rPr lang="en-GB" smtClean="0"/>
              <a:t>.  This enabled issues such as whether Protestants and Catholics acknowledge identities as separate from one another and more especially, whether religion was wrapped up in such identities or alternatively, if religion was separated from such identities as nationalism or 	unionism and therefore placed in separate piles.  </a:t>
            </a:r>
          </a:p>
          <a:p>
            <a:r>
              <a:rPr lang="en-GB" smtClean="0"/>
              <a:t>- </a:t>
            </a:r>
          </a:p>
          <a:p>
            <a:r>
              <a:rPr lang="en-GB" smtClean="0"/>
              <a:t>B: Second, respondents were asked to take another set of cards (identical to the first set already used) but this time were directed to sort them into piles according to: </a:t>
            </a:r>
          </a:p>
          <a:p>
            <a:r>
              <a:rPr lang="en-GB" smtClean="0"/>
              <a:t>-- how they see themselves; </a:t>
            </a:r>
          </a:p>
          <a:p>
            <a:r>
              <a:rPr lang="en-GB" smtClean="0"/>
              <a:t>-- how they don’t see themselves; and </a:t>
            </a:r>
          </a:p>
          <a:p>
            <a:r>
              <a:rPr lang="en-GB" smtClean="0"/>
              <a:t>-- uncertainties as to whether these identities applied to them.  </a:t>
            </a:r>
          </a:p>
          <a:p>
            <a:r>
              <a:rPr lang="en-GB" smtClean="0"/>
              <a:t>Third, respondents were then asked to return to the second Card Sort and this time rank their positive identification pile, so that their greatest identity was at the top, second strongest identity next and so on.  This enabled some indication to be drawn from what identifications were most important and the place of religion within what respondents saw as their identities.  (see Tables for data)</a:t>
            </a:r>
          </a:p>
          <a:p>
            <a:endParaRPr lang="en-GB" smtClean="0"/>
          </a:p>
          <a:p>
            <a:endParaRPr lang="en-GB" smtClean="0"/>
          </a:p>
          <a:p>
            <a:endParaRPr lang="en-GB" smtClean="0">
              <a:latin typeface="Times New Roman" pitchFamily="18" charset="0"/>
              <a:cs typeface="Times New Roman" pitchFamily="18" charset="0"/>
            </a:endParaRPr>
          </a:p>
          <a:p>
            <a:endParaRPr lang="en-GB" smtClean="0"/>
          </a:p>
        </p:txBody>
      </p:sp>
      <p:sp>
        <p:nvSpPr>
          <p:cNvPr id="4" name="Slide Number Placeholder 3"/>
          <p:cNvSpPr>
            <a:spLocks noGrp="1"/>
          </p:cNvSpPr>
          <p:nvPr>
            <p:ph type="sldNum" sz="quarter" idx="5"/>
          </p:nvPr>
        </p:nvSpPr>
        <p:spPr/>
        <p:txBody>
          <a:bodyPr/>
          <a:lstStyle/>
          <a:p>
            <a:pPr>
              <a:defRPr/>
            </a:pPr>
            <a:fld id="{915AA292-B6A1-4323-83A2-22A682A2B818}"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smtClean="0"/>
              <a:t>Takane, Y (1981a) Multidimensional scaling of sorting data, in Chaubey YP &amp;</a:t>
            </a:r>
          </a:p>
          <a:p>
            <a:r>
              <a:rPr lang="en-GB" smtClean="0"/>
              <a:t>Dwivedi TD, eds Topics in Applied Statistics, Montreal: Concordia University Press,</a:t>
            </a:r>
          </a:p>
          <a:p>
            <a:r>
              <a:rPr lang="en-GB" smtClean="0"/>
              <a:t>659-666</a:t>
            </a:r>
          </a:p>
        </p:txBody>
      </p:sp>
      <p:sp>
        <p:nvSpPr>
          <p:cNvPr id="4" name="Slide Number Placeholder 3"/>
          <p:cNvSpPr>
            <a:spLocks noGrp="1"/>
          </p:cNvSpPr>
          <p:nvPr>
            <p:ph type="sldNum" sz="quarter" idx="5"/>
          </p:nvPr>
        </p:nvSpPr>
        <p:spPr/>
        <p:txBody>
          <a:bodyPr/>
          <a:lstStyle/>
          <a:p>
            <a:pPr>
              <a:defRPr/>
            </a:pPr>
            <a:fld id="{449D5422-0AD9-4433-876C-F90611305AD3}"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defTabSz="948779">
              <a:defRPr/>
            </a:pPr>
            <a:r>
              <a:rPr lang="en-GB" baseline="0" dirty="0" smtClean="0"/>
              <a:t>NOTE: (1) maps have been put into maximal procrustean conformity, consisting mainly in a double reflection</a:t>
            </a:r>
          </a:p>
          <a:p>
            <a:pPr defTabSz="948779">
              <a:defRPr/>
            </a:pPr>
            <a:r>
              <a:rPr lang="en-GB" baseline="0" dirty="0" smtClean="0"/>
              <a:t>           (2) program/model  properties:</a:t>
            </a:r>
          </a:p>
          <a:p>
            <a:pPr defTabSz="948779">
              <a:defRPr/>
            </a:pPr>
            <a:r>
              <a:rPr lang="en-GB" baseline="0" dirty="0" smtClean="0"/>
              <a:t>	-- MINISSA (based on M1 – [simple] co-occurrences as proximities) and only taking into account rank-order of proximities</a:t>
            </a:r>
          </a:p>
          <a:p>
            <a:pPr defTabSz="948779">
              <a:defRPr/>
            </a:pPr>
            <a:r>
              <a:rPr lang="en-GB" baseline="0" dirty="0" smtClean="0"/>
              <a:t>	-- </a:t>
            </a:r>
            <a:r>
              <a:rPr lang="en-GB" dirty="0" smtClean="0"/>
              <a:t>MDSORT: (Metric</a:t>
            </a:r>
            <a:r>
              <a:rPr lang="en-GB" baseline="0" dirty="0" smtClean="0"/>
              <a:t> SVD of PM ). </a:t>
            </a:r>
          </a:p>
          <a:p>
            <a:pPr defTabSz="948779">
              <a:defRPr/>
            </a:pPr>
            <a:r>
              <a:rPr lang="en-GB" dirty="0" smtClean="0"/>
              <a:t>	“ </a:t>
            </a:r>
            <a:r>
              <a:rPr lang="en-GB" i="1" dirty="0" smtClean="0"/>
              <a:t>The program generates a joint scaling by decomposing the data matrix. The major feature of the model is that a decomposition is sought which simultaneously seeks to locate both the object point locations and the category </a:t>
            </a:r>
            <a:r>
              <a:rPr lang="en-GB" i="1" dirty="0" err="1" smtClean="0"/>
              <a:t>centroids</a:t>
            </a:r>
            <a:r>
              <a:rPr lang="en-GB" i="1" dirty="0" smtClean="0"/>
              <a:t> for each subject - this being the degree of individual difference allowed in this model, which thus allows the subjects to be represented by a series of category </a:t>
            </a:r>
            <a:r>
              <a:rPr lang="en-GB" i="1" dirty="0" err="1" smtClean="0"/>
              <a:t>centroids</a:t>
            </a:r>
            <a:r>
              <a:rPr lang="en-GB" i="1" dirty="0" smtClean="0"/>
              <a:t>, rather than by a single ideal point. The intention is to obtain a configuration of stimulus/object points in such a way that the sum of squared inter-category distances (averaged over subjects) is maximized under suitable normalization restrictions</a:t>
            </a:r>
            <a:r>
              <a:rPr lang="en-GB" dirty="0" smtClean="0"/>
              <a:t>” </a:t>
            </a:r>
            <a:r>
              <a:rPr lang="en-GB" dirty="0" err="1" smtClean="0"/>
              <a:t>NewMDSX</a:t>
            </a:r>
            <a:r>
              <a:rPr lang="en-GB" dirty="0" smtClean="0"/>
              <a:t> documentation – thus maximizing a different quantity, which explains differences in the solution.</a:t>
            </a:r>
          </a:p>
          <a:p>
            <a:endParaRPr lang="en-GB" baseline="0" dirty="0" smtClean="0"/>
          </a:p>
          <a:p>
            <a:r>
              <a:rPr lang="en-GB" baseline="0" dirty="0" smtClean="0"/>
              <a:t>At the </a:t>
            </a:r>
            <a:r>
              <a:rPr lang="en-GB" u="sng" baseline="0" dirty="0" smtClean="0"/>
              <a:t>macro-level</a:t>
            </a:r>
            <a:r>
              <a:rPr lang="en-GB" baseline="0" dirty="0" smtClean="0"/>
              <a:t>, there is considerable similarity:</a:t>
            </a:r>
          </a:p>
          <a:p>
            <a:pPr>
              <a:buFont typeface="Arial" pitchFamily="34" charset="0"/>
              <a:buChar char="•"/>
            </a:pPr>
            <a:r>
              <a:rPr lang="en-GB" baseline="0" dirty="0" smtClean="0"/>
              <a:t>       the maps are </a:t>
            </a:r>
            <a:r>
              <a:rPr lang="en-GB" u="sng" baseline="0" dirty="0" smtClean="0"/>
              <a:t>structurally</a:t>
            </a:r>
            <a:r>
              <a:rPr lang="en-GB" baseline="0" dirty="0" smtClean="0"/>
              <a:t> similar, (including some VERY close pairs – of which more later); with a similar horizontal  Protestant / Catholic divide; dissociated social class grouping and Baha’i group)</a:t>
            </a:r>
          </a:p>
          <a:p>
            <a:pPr lvl="1">
              <a:buFont typeface="Arial" pitchFamily="34" charset="0"/>
              <a:buChar char="•"/>
            </a:pPr>
            <a:r>
              <a:rPr lang="en-GB" baseline="0" dirty="0" smtClean="0"/>
              <a:t> although  MDSORT is tighter  -- bigger distances between tight  clumps, and MINISSA  configuration is more dispersed</a:t>
            </a:r>
          </a:p>
          <a:p>
            <a:pPr>
              <a:buFont typeface="Arial" pitchFamily="34" charset="0"/>
              <a:buChar char="•"/>
            </a:pPr>
            <a:r>
              <a:rPr lang="en-GB" baseline="0" dirty="0" smtClean="0"/>
              <a:t>        and </a:t>
            </a:r>
            <a:r>
              <a:rPr lang="en-GB" u="sng" baseline="0" dirty="0" smtClean="0"/>
              <a:t>semantically</a:t>
            </a:r>
            <a:r>
              <a:rPr lang="en-GB" baseline="0" dirty="0" smtClean="0"/>
              <a:t> similar (broadly: same objects going with each other, and group/clusters relating similarly) – even puzzling links [</a:t>
            </a:r>
            <a:r>
              <a:rPr lang="en-GB" baseline="0" dirty="0" err="1" smtClean="0"/>
              <a:t>Hib</a:t>
            </a:r>
            <a:r>
              <a:rPr lang="en-GB" baseline="0" dirty="0" smtClean="0"/>
              <a:t> &amp; Orange Lodge Supporters together].</a:t>
            </a:r>
          </a:p>
          <a:p>
            <a:pPr>
              <a:buFont typeface="Arial" pitchFamily="34" charset="0"/>
              <a:buNone/>
            </a:pPr>
            <a:endParaRPr lang="en-GB" baseline="0" dirty="0" smtClean="0"/>
          </a:p>
          <a:p>
            <a:pPr>
              <a:buFont typeface="Arial" pitchFamily="34" charset="0"/>
              <a:buNone/>
            </a:pPr>
            <a:r>
              <a:rPr lang="en-GB" baseline="0" dirty="0" smtClean="0"/>
              <a:t>At the </a:t>
            </a:r>
            <a:r>
              <a:rPr lang="en-GB" u="sng" baseline="0" dirty="0" smtClean="0"/>
              <a:t>micro-level</a:t>
            </a:r>
            <a:r>
              <a:rPr lang="en-GB" baseline="0" dirty="0" smtClean="0"/>
              <a:t>,</a:t>
            </a:r>
          </a:p>
          <a:p>
            <a:pPr>
              <a:buFont typeface="Arial" pitchFamily="34" charset="0"/>
              <a:buChar char="•"/>
            </a:pPr>
            <a:r>
              <a:rPr lang="en-GB" baseline="0" dirty="0" smtClean="0"/>
              <a:t>considerably more differences in dispersion</a:t>
            </a:r>
          </a:p>
          <a:p>
            <a:pPr lvl="1">
              <a:buFont typeface="Arial" pitchFamily="34" charset="0"/>
              <a:buChar char="•"/>
            </a:pPr>
            <a:r>
              <a:rPr lang="en-GB" baseline="0" dirty="0" smtClean="0"/>
              <a:t> some points are apparently located in different clusters or locations and/or at different distances (Unionist in MDSORT RC sector; Middle Eastern at some distance from Baha’i in MINISSA).</a:t>
            </a:r>
          </a:p>
          <a:p>
            <a:pPr lvl="1">
              <a:buFont typeface="Arial" pitchFamily="34" charset="0"/>
              <a:buNone/>
            </a:pPr>
            <a:endParaRPr lang="en-GB" baseline="0" dirty="0" smtClean="0"/>
          </a:p>
          <a:p>
            <a:pPr lvl="1">
              <a:buFont typeface="Arial" pitchFamily="34" charset="0"/>
              <a:buChar char="•"/>
            </a:pPr>
            <a:endParaRPr lang="en-GB" baseline="0" dirty="0" smtClean="0"/>
          </a:p>
          <a:p>
            <a:pPr lvl="0">
              <a:buFont typeface="Arial" pitchFamily="34" charset="0"/>
              <a:buChar char="•"/>
            </a:pPr>
            <a:r>
              <a:rPr lang="en-GB" baseline="0" dirty="0" smtClean="0"/>
              <a:t>  OUR MAIN CONCERN HOWEVER IS THE CATEGORISATION REVEALED BY THE ANALYSIS, and </a:t>
            </a:r>
          </a:p>
          <a:p>
            <a:pPr lvl="1">
              <a:buFont typeface="Arial" pitchFamily="34" charset="0"/>
              <a:buChar char="•"/>
            </a:pPr>
            <a:r>
              <a:rPr lang="en-GB" baseline="0" dirty="0" smtClean="0"/>
              <a:t>  GIVEN THAT MINISSA/CO-OCCURRENCE is a simpler model [and that analysis based on individual </a:t>
            </a:r>
            <a:r>
              <a:rPr lang="en-GB" baseline="0" dirty="0" err="1" smtClean="0"/>
              <a:t>centroids</a:t>
            </a:r>
            <a:r>
              <a:rPr lang="en-GB" baseline="0" dirty="0" smtClean="0"/>
              <a:t>  -- under way -- is complex and would occupy 2 of these talks!], we’ll concentrate primarily on the Co-occurrence data.</a:t>
            </a:r>
          </a:p>
        </p:txBody>
      </p:sp>
      <p:sp>
        <p:nvSpPr>
          <p:cNvPr id="4" name="Slide Number Placeholder 3"/>
          <p:cNvSpPr>
            <a:spLocks noGrp="1"/>
          </p:cNvSpPr>
          <p:nvPr>
            <p:ph type="sldNum" sz="quarter" idx="10"/>
          </p:nvPr>
        </p:nvSpPr>
        <p:spPr/>
        <p:txBody>
          <a:bodyPr/>
          <a:lstStyle/>
          <a:p>
            <a:pPr>
              <a:defRPr/>
            </a:pPr>
            <a:fld id="{0141C1EE-FEAD-4CB1-AB07-2A721CF4AE69}"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72168" cy="346095"/>
          </a:xfrm>
          <a:prstGeom prst="rect">
            <a:avLst/>
          </a:prstGeom>
        </p:spPr>
        <p:txBody>
          <a:bodyPr tIns="0" bIns="0" anchor="t"/>
          <a:lstStyle>
            <a:lvl1pPr algn="r">
              <a:defRPr sz="1000"/>
            </a:lvl1pPr>
          </a:lstStyle>
          <a:p>
            <a:pPr>
              <a:defRPr/>
            </a:pPr>
            <a:r>
              <a:rPr lang="en-GB" dirty="0" smtClean="0"/>
              <a:t>Coxon &amp; Stringer     2010</a:t>
            </a:r>
          </a:p>
          <a:p>
            <a:pPr>
              <a:defRPr/>
            </a:pPr>
            <a:endParaRPr lang="en-GB" dirty="0"/>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F12E9AB2-28A4-4C47-978D-610F9C909F7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22"/>
          <p:cNvSpPr>
            <a:spLocks noGrp="1"/>
          </p:cNvSpPr>
          <p:nvPr>
            <p:ph type="sldNum" sz="quarter" idx="12"/>
          </p:nvPr>
        </p:nvSpPr>
        <p:spPr/>
        <p:txBody>
          <a:bodyPr/>
          <a:lstStyle>
            <a:lvl1pPr>
              <a:defRPr/>
            </a:lvl1pPr>
          </a:lstStyle>
          <a:p>
            <a:pPr>
              <a:defRPr/>
            </a:pPr>
            <a:fld id="{9B829E36-9DB4-4284-9A0E-1142F9F6CC2F}" type="slidenum">
              <a:rPr lang="en-GB"/>
              <a:pPr>
                <a:defRPr/>
              </a:pPr>
              <a:t>‹#›</a:t>
            </a:fld>
            <a:endParaRPr lang="en-GB"/>
          </a:p>
        </p:txBody>
      </p:sp>
      <p:sp>
        <p:nvSpPr>
          <p:cNvPr id="7"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22"/>
          <p:cNvSpPr>
            <a:spLocks noGrp="1"/>
          </p:cNvSpPr>
          <p:nvPr>
            <p:ph type="sldNum" sz="quarter" idx="12"/>
          </p:nvPr>
        </p:nvSpPr>
        <p:spPr/>
        <p:txBody>
          <a:bodyPr/>
          <a:lstStyle>
            <a:lvl1pPr>
              <a:defRPr/>
            </a:lvl1pPr>
          </a:lstStyle>
          <a:p>
            <a:pPr>
              <a:defRPr/>
            </a:pPr>
            <a:fld id="{8DFAEC9B-1505-4A09-A0F1-C18513A6974C}" type="slidenum">
              <a:rPr lang="en-GB"/>
              <a:pPr>
                <a:defRPr/>
              </a:pPr>
              <a:t>‹#›</a:t>
            </a:fld>
            <a:endParaRPr lang="en-GB"/>
          </a:p>
        </p:txBody>
      </p:sp>
      <p:sp>
        <p:nvSpPr>
          <p:cNvPr id="7"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43FABBF-E209-4BC1-ABF0-2FCE36B77B91}" type="slidenum">
              <a:rPr lang="en-GB"/>
              <a:pPr>
                <a:defRPr/>
              </a:pPr>
              <a:t>‹#›</a:t>
            </a:fld>
            <a:endParaRPr lang="en-GB"/>
          </a:p>
        </p:txBody>
      </p:sp>
      <p:sp>
        <p:nvSpPr>
          <p:cNvPr id="7" name="Footer Placeholder 2"/>
          <p:cNvSpPr txBox="1">
            <a:spLocks/>
          </p:cNvSpPr>
          <p:nvPr userDrawn="1"/>
        </p:nvSpPr>
        <p:spPr>
          <a:xfrm>
            <a:off x="571472" y="6429396"/>
            <a:ext cx="7000924" cy="301625"/>
          </a:xfrm>
          <a:prstGeom prst="rect">
            <a:avLst/>
          </a:prstGeom>
        </p:spPr>
        <p:txBody>
          <a:bodyPr vert="horz" anchor="b"/>
          <a:lstStyle>
            <a:lvl1pPr algn="r" eaLnBrk="1" latinLnBrk="0" hangingPunct="1">
              <a:defRPr kumimoji="0" sz="1000">
                <a:solidFill>
                  <a:schemeClr val="tx1"/>
                </a:solidFill>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Arial" charset="0"/>
                <a:ea typeface="+mn-ea"/>
                <a:cs typeface="Arial" charset="0"/>
              </a:rPr>
              <a:t> Coxon &amp; Stringer 2010    </a:t>
            </a:r>
            <a:endParaRPr kumimoji="0" lang="en-GB" sz="1000" b="0" i="0" u="none" strike="noStrike" kern="1200" cap="none" spc="0" normalizeH="0" baseline="0" noProof="0" dirty="0">
              <a:ln>
                <a:noFill/>
              </a:ln>
              <a:solidFill>
                <a:schemeClr val="tx1"/>
              </a:solidFill>
              <a:effectLst/>
              <a:uLnTx/>
              <a:uFillTx/>
              <a:latin typeface="Arial" charset="0"/>
              <a:ea typeface="+mn-ea"/>
              <a:cs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ight Triangle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Isosceles Triangle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6" name="Straight Connector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7D3BCC98-6451-4450-B3D5-DED437EB6E79}" type="slidenum">
              <a:rPr lang="en-GB"/>
              <a:pPr>
                <a:defRPr/>
              </a:pPr>
              <a:t>‹#›</a:t>
            </a:fld>
            <a:endParaRPr lang="en-GB"/>
          </a:p>
        </p:txBody>
      </p:sp>
      <p:sp>
        <p:nvSpPr>
          <p:cNvPr id="11"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22"/>
          <p:cNvSpPr>
            <a:spLocks noGrp="1"/>
          </p:cNvSpPr>
          <p:nvPr>
            <p:ph type="sldNum" sz="quarter" idx="12"/>
          </p:nvPr>
        </p:nvSpPr>
        <p:spPr/>
        <p:txBody>
          <a:bodyPr/>
          <a:lstStyle>
            <a:lvl1pPr>
              <a:defRPr/>
            </a:lvl1pPr>
          </a:lstStyle>
          <a:p>
            <a:pPr>
              <a:defRPr/>
            </a:pPr>
            <a:fld id="{9017E645-F353-4750-AED2-03CD1F4F8E4D}" type="slidenum">
              <a:rPr lang="en-GB"/>
              <a:pPr>
                <a:defRPr/>
              </a:pPr>
              <a:t>‹#›</a:t>
            </a:fld>
            <a:endParaRPr lang="en-GB"/>
          </a:p>
        </p:txBody>
      </p:sp>
      <p:sp>
        <p:nvSpPr>
          <p:cNvPr id="8"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64BF4513-5323-4723-A2A4-87655F8B6CF0}" type="slidenum">
              <a:rPr lang="en-GB"/>
              <a:pPr>
                <a:defRPr/>
              </a:pPr>
              <a:t>‹#›</a:t>
            </a:fld>
            <a:endParaRPr lang="en-GB"/>
          </a:p>
        </p:txBody>
      </p:sp>
      <p:sp>
        <p:nvSpPr>
          <p:cNvPr id="10" name="Footer Placeholder 2"/>
          <p:cNvSpPr>
            <a:spLocks noGrp="1"/>
          </p:cNvSpPr>
          <p:nvPr>
            <p:ph type="ftr" sz="quarter" idx="1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5" name="Slide Number Placeholder 22"/>
          <p:cNvSpPr>
            <a:spLocks noGrp="1"/>
          </p:cNvSpPr>
          <p:nvPr>
            <p:ph type="sldNum" sz="quarter" idx="12"/>
          </p:nvPr>
        </p:nvSpPr>
        <p:spPr/>
        <p:txBody>
          <a:bodyPr/>
          <a:lstStyle>
            <a:lvl1pPr>
              <a:defRPr/>
            </a:lvl1pPr>
          </a:lstStyle>
          <a:p>
            <a:pPr>
              <a:defRPr/>
            </a:pPr>
            <a:fld id="{53812487-760A-47E1-8372-4A6214699AF7}" type="slidenum">
              <a:rPr lang="en-GB"/>
              <a:pPr>
                <a:defRPr/>
              </a:pPr>
              <a:t>‹#›</a:t>
            </a:fld>
            <a:endParaRPr lang="en-GB"/>
          </a:p>
        </p:txBody>
      </p:sp>
      <p:sp>
        <p:nvSpPr>
          <p:cNvPr id="6"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22"/>
          <p:cNvSpPr>
            <a:spLocks noGrp="1"/>
          </p:cNvSpPr>
          <p:nvPr>
            <p:ph type="sldNum" sz="quarter" idx="12"/>
          </p:nvPr>
        </p:nvSpPr>
        <p:spPr/>
        <p:txBody>
          <a:bodyPr/>
          <a:lstStyle>
            <a:lvl1pPr>
              <a:defRPr/>
            </a:lvl1pPr>
          </a:lstStyle>
          <a:p>
            <a:pPr>
              <a:defRPr/>
            </a:pPr>
            <a:fld id="{EE1EFD00-DFC6-4BE3-8FEB-407D3719B371}" type="slidenum">
              <a:rPr lang="en-GB"/>
              <a:pPr>
                <a:defRPr/>
              </a:pPr>
              <a:t>‹#›</a:t>
            </a:fld>
            <a:endParaRPr lang="en-GB"/>
          </a:p>
        </p:txBody>
      </p:sp>
      <p:sp>
        <p:nvSpPr>
          <p:cNvPr id="5"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41F343D5-E03F-4E75-A077-F6C5DCDFB301}" type="slidenum">
              <a:rPr lang="en-GB"/>
              <a:pPr>
                <a:defRPr/>
              </a:pPr>
              <a:t>‹#›</a:t>
            </a:fld>
            <a:endParaRPr lang="en-GB"/>
          </a:p>
        </p:txBody>
      </p:sp>
      <p:sp>
        <p:nvSpPr>
          <p:cNvPr id="8"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CA1BC4D4-9177-47C2-9828-E833145397FE}" type="slidenum">
              <a:rPr lang="en-GB"/>
              <a:pPr>
                <a:defRPr/>
              </a:pPr>
              <a:t>‹#›</a:t>
            </a:fld>
            <a:endParaRPr lang="en-GB"/>
          </a:p>
        </p:txBody>
      </p:sp>
      <p:sp>
        <p:nvSpPr>
          <p:cNvPr id="8" name="Footer Placeholder 2"/>
          <p:cNvSpPr>
            <a:spLocks noGrp="1"/>
          </p:cNvSpPr>
          <p:nvPr>
            <p:ph type="ftr" sz="quarter" idx="3"/>
          </p:nvPr>
        </p:nvSpPr>
        <p:spPr>
          <a:xfrm>
            <a:off x="642910" y="6556375"/>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500034" y="6429396"/>
            <a:ext cx="7000924" cy="301625"/>
          </a:xfrm>
          <a:prstGeom prst="rect">
            <a:avLst/>
          </a:prstGeom>
        </p:spPr>
        <p:txBody>
          <a:bodyPr vert="horz" anchor="b"/>
          <a:lstStyle>
            <a:lvl1pPr algn="r" eaLnBrk="1" latinLnBrk="0" hangingPunct="1">
              <a:defRPr kumimoji="0" sz="1000">
                <a:solidFill>
                  <a:schemeClr val="tx1"/>
                </a:solidFill>
              </a:defRPr>
            </a:lvl1pPr>
          </a:lstStyle>
          <a:p>
            <a:pPr>
              <a:defRPr/>
            </a:pPr>
            <a:r>
              <a:rPr lang="en-GB" dirty="0" smtClean="0"/>
              <a:t> Coxon &amp; Stringer 2010    </a:t>
            </a:r>
            <a:endParaRPr lang="en-GB" dirty="0"/>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latinLnBrk="0" hangingPunct="1">
              <a:defRPr kumimoji="0" sz="1200">
                <a:solidFill>
                  <a:schemeClr val="tx1"/>
                </a:solidFill>
              </a:defRPr>
            </a:lvl1pPr>
          </a:lstStyle>
          <a:p>
            <a:pPr>
              <a:defRPr/>
            </a:pPr>
            <a:fld id="{81D78DCA-110A-4D2A-B167-1E4A7AC6885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13" r:id="rId4"/>
    <p:sldLayoutId id="2147483821" r:id="rId5"/>
    <p:sldLayoutId id="2147483814" r:id="rId6"/>
    <p:sldLayoutId id="2147483815" r:id="rId7"/>
    <p:sldLayoutId id="2147483822" r:id="rId8"/>
    <p:sldLayoutId id="2147483823" r:id="rId9"/>
    <p:sldLayoutId id="2147483816" r:id="rId10"/>
    <p:sldLayoutId id="2147483817" r:id="rId11"/>
  </p:sldLayoutIdLst>
  <p:hf hdr="0" dt="0"/>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ethodofsorting.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5.xml"/><Relationship Id="rId4" Type="http://schemas.openxmlformats.org/officeDocument/2006/relationships/image" Target="../media/image12.jpeg"/></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image" Target="../media/image14.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thodofsorting.com/coxon.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newmdsx.co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500042"/>
            <a:ext cx="8062912" cy="3357586"/>
          </a:xfrm>
        </p:spPr>
        <p:txBody>
          <a:bodyPr>
            <a:normAutofit fontScale="90000"/>
          </a:bodyPr>
          <a:lstStyle/>
          <a:p>
            <a:pPr marL="484632" indent="0" eaLnBrk="1" fontAlgn="auto" hangingPunct="1">
              <a:spcAft>
                <a:spcPts val="0"/>
              </a:spcAft>
              <a:defRPr/>
            </a:pPr>
            <a:r>
              <a:rPr lang="en-GB" sz="3600" b="1" dirty="0" smtClean="0"/>
              <a:t/>
            </a:r>
            <a:br>
              <a:rPr lang="en-GB" sz="3600" b="1" dirty="0" smtClean="0"/>
            </a:br>
            <a:r>
              <a:rPr lang="en-GB" sz="4000" b="1" dirty="0" smtClean="0"/>
              <a:t/>
            </a:r>
            <a:br>
              <a:rPr lang="en-GB" sz="4000" b="1" dirty="0" smtClean="0"/>
            </a:br>
            <a:r>
              <a:rPr lang="en-GB" sz="4000" b="1" dirty="0" smtClean="0"/>
              <a:t>RELIGIOUS IDENTITY AND CATEGORISATION OF THE OTHER</a:t>
            </a:r>
            <a:r>
              <a:rPr lang="en-GB" sz="4000" b="1" dirty="0" smtClean="0">
                <a:solidFill>
                  <a:schemeClr val="accent1">
                    <a:tint val="83000"/>
                    <a:satMod val="150000"/>
                  </a:schemeClr>
                </a:solidFill>
              </a:rPr>
              <a:t>: </a:t>
            </a:r>
            <a:br>
              <a:rPr lang="en-GB" sz="4000" b="1" dirty="0" smtClean="0">
                <a:solidFill>
                  <a:schemeClr val="accent1">
                    <a:tint val="83000"/>
                    <a:satMod val="150000"/>
                  </a:schemeClr>
                </a:solidFill>
              </a:rPr>
            </a:br>
            <a:r>
              <a:rPr lang="en-GB" sz="4000" b="1" dirty="0" smtClean="0">
                <a:solidFill>
                  <a:schemeClr val="accent1">
                    <a:tint val="83000"/>
                    <a:satMod val="150000"/>
                  </a:schemeClr>
                </a:solidFill>
              </a:rPr>
              <a:t>A sorting study of Northern Irish Identities</a:t>
            </a:r>
            <a:r>
              <a:rPr lang="en-GB" sz="3600" b="1" dirty="0" smtClean="0">
                <a:solidFill>
                  <a:schemeClr val="accent1">
                    <a:tint val="83000"/>
                    <a:satMod val="150000"/>
                  </a:schemeClr>
                </a:solidFill>
              </a:rPr>
              <a:t/>
            </a:r>
            <a:br>
              <a:rPr lang="en-GB" sz="3600" b="1" dirty="0" smtClean="0">
                <a:solidFill>
                  <a:schemeClr val="accent1">
                    <a:tint val="83000"/>
                    <a:satMod val="150000"/>
                  </a:schemeClr>
                </a:solidFill>
              </a:rPr>
            </a:br>
            <a:r>
              <a:rPr lang="en-GB" sz="2700" b="1" dirty="0" smtClean="0">
                <a:solidFill>
                  <a:schemeClr val="accent1">
                    <a:tint val="83000"/>
                    <a:satMod val="150000"/>
                  </a:schemeClr>
                </a:solidFill>
              </a:rPr>
              <a:t>  </a:t>
            </a:r>
            <a:br>
              <a:rPr lang="en-GB" sz="2700" b="1" dirty="0" smtClean="0">
                <a:solidFill>
                  <a:schemeClr val="accent1">
                    <a:tint val="83000"/>
                    <a:satMod val="150000"/>
                  </a:schemeClr>
                </a:solidFill>
              </a:rPr>
            </a:br>
            <a:endParaRPr lang="en-GB" sz="2700" dirty="0">
              <a:solidFill>
                <a:schemeClr val="accent1">
                  <a:tint val="83000"/>
                  <a:satMod val="150000"/>
                </a:schemeClr>
              </a:solidFill>
            </a:endParaRPr>
          </a:p>
        </p:txBody>
      </p:sp>
      <p:sp>
        <p:nvSpPr>
          <p:cNvPr id="3" name="Subtitle 2"/>
          <p:cNvSpPr>
            <a:spLocks noGrp="1"/>
          </p:cNvSpPr>
          <p:nvPr>
            <p:ph type="subTitle" idx="1"/>
          </p:nvPr>
        </p:nvSpPr>
        <p:spPr>
          <a:xfrm>
            <a:off x="540544" y="3929066"/>
            <a:ext cx="7317604" cy="2571768"/>
          </a:xfrm>
        </p:spPr>
        <p:txBody>
          <a:bodyPr>
            <a:normAutofit fontScale="92500"/>
          </a:bodyPr>
          <a:lstStyle/>
          <a:p>
            <a:pPr eaLnBrk="1" fontAlgn="auto" hangingPunct="1">
              <a:spcAft>
                <a:spcPts val="0"/>
              </a:spcAft>
              <a:buFont typeface="Wingdings 2"/>
              <a:buNone/>
              <a:defRPr/>
            </a:pPr>
            <a:r>
              <a:rPr lang="en-GB" b="1" dirty="0" smtClean="0"/>
              <a:t>Tony Coxon </a:t>
            </a:r>
            <a:endParaRPr lang="en-GB" dirty="0" smtClean="0"/>
          </a:p>
          <a:p>
            <a:pPr eaLnBrk="1" fontAlgn="auto" hangingPunct="1">
              <a:spcAft>
                <a:spcPts val="0"/>
              </a:spcAft>
              <a:buFont typeface="Wingdings 2"/>
              <a:buNone/>
              <a:defRPr/>
            </a:pPr>
            <a:r>
              <a:rPr lang="en-GB" dirty="0" smtClean="0"/>
              <a:t>(Universities of Cardiff &amp; Edinburgh)</a:t>
            </a:r>
          </a:p>
          <a:p>
            <a:pPr eaLnBrk="1" fontAlgn="auto" hangingPunct="1">
              <a:spcAft>
                <a:spcPts val="0"/>
              </a:spcAft>
              <a:buFont typeface="Wingdings 2"/>
              <a:buNone/>
              <a:defRPr/>
            </a:pPr>
            <a:r>
              <a:rPr lang="en-GB" sz="2200" b="1" dirty="0" smtClean="0"/>
              <a:t>Data</a:t>
            </a:r>
            <a:r>
              <a:rPr lang="en-GB" sz="2200" dirty="0" smtClean="0"/>
              <a:t> from Dr Adrian Stringer, </a:t>
            </a:r>
          </a:p>
          <a:p>
            <a:pPr eaLnBrk="1" fontAlgn="auto" hangingPunct="1">
              <a:spcAft>
                <a:spcPts val="0"/>
              </a:spcAft>
              <a:buFont typeface="Wingdings 2"/>
              <a:buNone/>
              <a:defRPr/>
            </a:pPr>
            <a:r>
              <a:rPr lang="en-GB" sz="2200" dirty="0" err="1" smtClean="0"/>
              <a:t>Moneymore</a:t>
            </a:r>
            <a:r>
              <a:rPr lang="en-GB" sz="2200" dirty="0" smtClean="0"/>
              <a:t>, Co. Derry)</a:t>
            </a:r>
          </a:p>
          <a:p>
            <a:pPr eaLnBrk="1" fontAlgn="auto" hangingPunct="1">
              <a:spcAft>
                <a:spcPts val="0"/>
              </a:spcAft>
              <a:buFont typeface="Wingdings 2"/>
              <a:buNone/>
              <a:defRPr/>
            </a:pPr>
            <a:r>
              <a:rPr lang="en-GB" sz="2200" dirty="0" smtClean="0"/>
              <a:t>___________________________________________________</a:t>
            </a:r>
          </a:p>
          <a:p>
            <a:pPr eaLnBrk="1" fontAlgn="auto" hangingPunct="1">
              <a:spcAft>
                <a:spcPts val="0"/>
              </a:spcAft>
              <a:defRPr/>
            </a:pPr>
            <a:r>
              <a:rPr lang="en-GB" sz="2400" b="1" dirty="0" smtClean="0">
                <a:solidFill>
                  <a:schemeClr val="tx1"/>
                </a:solidFill>
              </a:rPr>
              <a:t>This talk (Identity and Categorisation-TCD. </a:t>
            </a:r>
            <a:r>
              <a:rPr lang="en-GB" sz="2400" b="1" dirty="0" err="1" smtClean="0">
                <a:solidFill>
                  <a:schemeClr val="tx1"/>
                </a:solidFill>
              </a:rPr>
              <a:t>ppt</a:t>
            </a:r>
            <a:r>
              <a:rPr lang="en-GB" sz="2400" b="1" dirty="0" smtClean="0">
                <a:solidFill>
                  <a:schemeClr val="tx1"/>
                </a:solidFill>
              </a:rPr>
              <a:t> )  is downloadable from</a:t>
            </a:r>
            <a:r>
              <a:rPr lang="en-GB" sz="2400" b="1" dirty="0" smtClean="0">
                <a:solidFill>
                  <a:schemeClr val="accent1">
                    <a:tint val="83000"/>
                    <a:satMod val="150000"/>
                  </a:schemeClr>
                </a:solidFill>
              </a:rPr>
              <a:t> </a:t>
            </a:r>
            <a:r>
              <a:rPr lang="en-GB" sz="2400" b="1" dirty="0" err="1" smtClean="0">
                <a:solidFill>
                  <a:schemeClr val="accent1">
                    <a:tint val="83000"/>
                    <a:satMod val="150000"/>
                  </a:schemeClr>
                </a:solidFill>
                <a:hlinkClick r:id="rId3"/>
              </a:rPr>
              <a:t>www.methodofsorting.com</a:t>
            </a:r>
            <a:endParaRPr lang="en-GB" sz="2200" dirty="0" smtClean="0"/>
          </a:p>
        </p:txBody>
      </p:sp>
      <p:sp>
        <p:nvSpPr>
          <p:cNvPr id="8197"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D7BE33A-4068-4506-B4B0-19B1C245E301}" type="slidenum">
              <a:rPr lang="en-GB" smtClean="0"/>
              <a:pPr/>
              <a:t>1</a:t>
            </a:fld>
            <a:endParaRPr lang="en-GB"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589738"/>
          </a:xfrm>
        </p:spPr>
        <p:txBody>
          <a:bodyPr>
            <a:normAutofit fontScale="90000"/>
          </a:bodyPr>
          <a:lstStyle/>
          <a:p>
            <a:pPr algn="ctr"/>
            <a:r>
              <a:rPr lang="en-GB" b="1" dirty="0" smtClean="0">
                <a:solidFill>
                  <a:schemeClr val="accent1">
                    <a:tint val="83000"/>
                    <a:satMod val="150000"/>
                  </a:schemeClr>
                </a:solidFill>
              </a:rPr>
              <a:t>Identity and Categorisation NI</a:t>
            </a:r>
            <a:endParaRPr lang="en-GB" sz="2700" dirty="0"/>
          </a:p>
        </p:txBody>
      </p:sp>
      <p:sp>
        <p:nvSpPr>
          <p:cNvPr id="3" name="Content Placeholder 2"/>
          <p:cNvSpPr>
            <a:spLocks noGrp="1"/>
          </p:cNvSpPr>
          <p:nvPr>
            <p:ph idx="1"/>
          </p:nvPr>
        </p:nvSpPr>
        <p:spPr>
          <a:xfrm>
            <a:off x="457200" y="928670"/>
            <a:ext cx="8229600" cy="5526138"/>
          </a:xfrm>
        </p:spPr>
        <p:txBody>
          <a:bodyPr/>
          <a:lstStyle/>
          <a:p>
            <a:r>
              <a:rPr lang="en-GB" sz="2400" b="1" dirty="0" smtClean="0"/>
              <a:t>Categorization &amp; </a:t>
            </a:r>
            <a:r>
              <a:rPr lang="en-GB" sz="2400" b="1" u="sng" dirty="0" smtClean="0"/>
              <a:t>Clustering</a:t>
            </a:r>
          </a:p>
          <a:p>
            <a:pPr lvl="1"/>
            <a:r>
              <a:rPr lang="en-GB" sz="2000" b="1" dirty="0" smtClean="0"/>
              <a:t>Two variants used:</a:t>
            </a:r>
          </a:p>
          <a:p>
            <a:pPr lvl="2"/>
            <a:r>
              <a:rPr lang="en-GB" sz="1800" b="1" u="sng" dirty="0" smtClean="0"/>
              <a:t>Partition Clustering </a:t>
            </a:r>
            <a:r>
              <a:rPr lang="en-GB" sz="1800" b="1" dirty="0" smtClean="0"/>
              <a:t>(divides data-objects into  a single set of </a:t>
            </a:r>
            <a:r>
              <a:rPr lang="en-GB" sz="1800" b="1" i="1" u="sng" dirty="0" smtClean="0"/>
              <a:t>n</a:t>
            </a:r>
            <a:r>
              <a:rPr lang="en-GB" sz="1800" b="1" dirty="0" smtClean="0"/>
              <a:t> [user-specified] exclusive and exhaustive clusters , based on a </a:t>
            </a:r>
            <a:r>
              <a:rPr lang="en-GB" sz="1800" b="1" dirty="0" err="1" smtClean="0"/>
              <a:t>dis</a:t>
            </a:r>
            <a:r>
              <a:rPr lang="en-GB" sz="1800" b="1" dirty="0" smtClean="0"/>
              <a:t>/similarity measure). Often </a:t>
            </a:r>
            <a:r>
              <a:rPr lang="en-GB" sz="1800" b="1" dirty="0" err="1" smtClean="0"/>
              <a:t>MacQueen’s</a:t>
            </a:r>
            <a:r>
              <a:rPr lang="en-GB" sz="1800" b="1" dirty="0" smtClean="0"/>
              <a:t> </a:t>
            </a:r>
            <a:r>
              <a:rPr lang="en-GB" sz="1800" b="1" i="1" dirty="0" smtClean="0"/>
              <a:t>k-means clustering</a:t>
            </a:r>
            <a:r>
              <a:rPr lang="en-GB" sz="1800" b="1" dirty="0" smtClean="0"/>
              <a:t> is used,  here  </a:t>
            </a:r>
            <a:r>
              <a:rPr lang="en-GB" sz="1800" b="1" dirty="0" err="1" smtClean="0"/>
              <a:t>Brusco</a:t>
            </a:r>
            <a:r>
              <a:rPr lang="en-GB" sz="1800" b="1" dirty="0" smtClean="0"/>
              <a:t> 2003’s </a:t>
            </a:r>
            <a:r>
              <a:rPr lang="en-GB" sz="1800" b="1" dirty="0" err="1" smtClean="0"/>
              <a:t>branch&amp;bound</a:t>
            </a:r>
            <a:r>
              <a:rPr lang="en-GB" sz="1800" b="1" dirty="0" smtClean="0"/>
              <a:t>  diameter method (BBDIAM) by preference for  producing best SINGLE partition (set of categories)</a:t>
            </a:r>
          </a:p>
          <a:p>
            <a:pPr lvl="2"/>
            <a:r>
              <a:rPr lang="en-GB" sz="1800" b="1" u="sng" dirty="0" smtClean="0"/>
              <a:t>Hierarchical Clustering  </a:t>
            </a:r>
            <a:r>
              <a:rPr lang="en-GB" sz="1800" b="1" dirty="0" smtClean="0"/>
              <a:t>(Johnson 1967) provides set of levels from “splitter” to “</a:t>
            </a:r>
            <a:r>
              <a:rPr lang="en-GB" sz="1800" b="1" dirty="0" err="1" smtClean="0"/>
              <a:t>lumper</a:t>
            </a:r>
            <a:r>
              <a:rPr lang="en-GB" sz="1800" b="1" dirty="0" smtClean="0"/>
              <a:t>” partitions  such that  each level includes clusters present at lower (finer) levels. If solution is perfect  data exhibit </a:t>
            </a:r>
            <a:r>
              <a:rPr lang="en-GB" sz="1800" b="1" dirty="0" err="1" smtClean="0"/>
              <a:t>ultrametric</a:t>
            </a:r>
            <a:r>
              <a:rPr lang="en-GB" sz="1800" b="1" dirty="0" smtClean="0"/>
              <a:t> inequality; otherwise  two (maximum and minimum )solutions demark  the two extreme possibilities. Used here  for inferring higher-level bases of categories.</a:t>
            </a:r>
          </a:p>
          <a:p>
            <a:pPr lvl="2"/>
            <a:r>
              <a:rPr lang="en-GB" sz="1800" b="1" dirty="0" smtClean="0"/>
              <a:t>… and also </a:t>
            </a:r>
            <a:r>
              <a:rPr lang="en-GB" sz="1800" b="1" u="sng" dirty="0" smtClean="0"/>
              <a:t>Overlapping/additive Clustering </a:t>
            </a:r>
            <a:r>
              <a:rPr lang="en-GB" sz="1800" b="1" dirty="0" smtClean="0"/>
              <a:t>(</a:t>
            </a:r>
            <a:r>
              <a:rPr lang="en-GB" sz="1800" b="1" dirty="0" err="1" smtClean="0"/>
              <a:t>Arabie</a:t>
            </a:r>
            <a:r>
              <a:rPr lang="en-GB" sz="1800" b="1" dirty="0" smtClean="0"/>
              <a:t> &amp; Carroll 1980) – a very desirable form of analysis, but the program is not available!</a:t>
            </a:r>
            <a:endParaRPr lang="en-GB" sz="1800" dirty="0"/>
          </a:p>
        </p:txBody>
      </p:sp>
      <p:sp>
        <p:nvSpPr>
          <p:cNvPr id="5" name="Slide Number Placeholder 4"/>
          <p:cNvSpPr>
            <a:spLocks noGrp="1"/>
          </p:cNvSpPr>
          <p:nvPr>
            <p:ph type="sldNum" sz="quarter" idx="12"/>
          </p:nvPr>
        </p:nvSpPr>
        <p:spPr/>
        <p:txBody>
          <a:bodyPr/>
          <a:lstStyle/>
          <a:p>
            <a:pPr>
              <a:defRPr/>
            </a:pPr>
            <a:fld id="{C43FABBF-E209-4BC1-ABF0-2FCE36B77B91}" type="slidenum">
              <a:rPr lang="en-GB" smtClean="0"/>
              <a:pPr>
                <a:defRPr/>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518300"/>
          </a:xfrm>
        </p:spPr>
        <p:txBody>
          <a:bodyPr>
            <a:noAutofit/>
          </a:bodyPr>
          <a:lstStyle/>
          <a:p>
            <a:r>
              <a:rPr lang="en-GB" sz="2800" b="1" dirty="0" smtClean="0"/>
              <a:t>BBDIAM Partition Solution</a:t>
            </a:r>
            <a:r>
              <a:rPr lang="en-GB" sz="2000" b="1" dirty="0" smtClean="0"/>
              <a:t>: </a:t>
            </a:r>
            <a:br>
              <a:rPr lang="en-GB" sz="2000" b="1" dirty="0" smtClean="0"/>
            </a:br>
            <a:r>
              <a:rPr lang="en-GB" sz="2000" b="1" dirty="0" smtClean="0"/>
              <a:t>FULL Co-occurrence; 5 Group solution </a:t>
            </a:r>
            <a:endParaRPr lang="en-GB" sz="2000" b="1" dirty="0"/>
          </a:p>
        </p:txBody>
      </p:sp>
      <p:sp>
        <p:nvSpPr>
          <p:cNvPr id="3" name="Content Placeholder 2"/>
          <p:cNvSpPr>
            <a:spLocks noGrp="1"/>
          </p:cNvSpPr>
          <p:nvPr>
            <p:ph idx="1"/>
          </p:nvPr>
        </p:nvSpPr>
        <p:spPr>
          <a:xfrm>
            <a:off x="457200" y="1000108"/>
            <a:ext cx="8229600" cy="5454700"/>
          </a:xfrm>
        </p:spPr>
        <p:txBody>
          <a:bodyPr/>
          <a:lstStyle/>
          <a:p>
            <a:r>
              <a:rPr lang="en-GB" sz="1600" b="1" baseline="0" dirty="0" smtClean="0"/>
              <a:t>CLUSTER 1) </a:t>
            </a:r>
            <a:r>
              <a:rPr lang="en-GB" sz="1600" b="1" i="1" baseline="0" dirty="0" smtClean="0"/>
              <a:t>National Identities</a:t>
            </a:r>
          </a:p>
          <a:p>
            <a:r>
              <a:rPr lang="en-GB" sz="1600" baseline="0" dirty="0" smtClean="0"/>
              <a:t> 2. SCOTTISH, 3. IRISH SCOTS, 6. BRITISH, 8. MIDDLE EASTERN, 9. NORTHERN IRISH </a:t>
            </a:r>
          </a:p>
          <a:p>
            <a:endParaRPr lang="en-GB" sz="1600" baseline="0" dirty="0" smtClean="0"/>
          </a:p>
          <a:p>
            <a:r>
              <a:rPr lang="en-GB" sz="1600" b="1" baseline="0" dirty="0" smtClean="0"/>
              <a:t>CLUSTER 2) </a:t>
            </a:r>
            <a:r>
              <a:rPr lang="en-GB" sz="1600" b="1" i="1" baseline="0" dirty="0" smtClean="0"/>
              <a:t>(Ulster) Protestant</a:t>
            </a:r>
          </a:p>
          <a:p>
            <a:r>
              <a:rPr lang="en-GB" sz="1600" baseline="0" dirty="0" smtClean="0"/>
              <a:t>4. ULSTER PERSON, 5. UNIONIST, 10. CHRISTCHURCH IND, 12.  BALLYEGLISH COFI, 15. CHRISTIAN, 16. PROTESTANT, 18. CHURCH OF IRELAND, 22. ORANGE LODGE SUPP. </a:t>
            </a:r>
          </a:p>
          <a:p>
            <a:endParaRPr lang="en-GB" sz="1600" baseline="0" dirty="0" smtClean="0"/>
          </a:p>
          <a:p>
            <a:r>
              <a:rPr lang="en-GB" sz="1600" b="1" baseline="0" dirty="0" smtClean="0"/>
              <a:t>CLUSTER 3) </a:t>
            </a:r>
            <a:r>
              <a:rPr lang="en-GB" sz="1600" b="1" i="1" baseline="0" dirty="0" smtClean="0"/>
              <a:t>(Irish) Roman Catholic </a:t>
            </a:r>
          </a:p>
          <a:p>
            <a:r>
              <a:rPr lang="en-GB" sz="1600" baseline="0" dirty="0" smtClean="0"/>
              <a:t> 1. IRISH, 7.  REPUBLICAN, 13. ST JOHN &amp; ST TREA RC, 17. ROMAN CATHOLIC, 21. HIBERNIANS SUPP. </a:t>
            </a:r>
          </a:p>
          <a:p>
            <a:endParaRPr lang="en-GB" sz="1600" baseline="0" dirty="0" smtClean="0"/>
          </a:p>
          <a:p>
            <a:r>
              <a:rPr lang="en-GB" sz="1600" b="1" baseline="0" dirty="0" smtClean="0"/>
              <a:t>CLUSTER 4) </a:t>
            </a:r>
            <a:r>
              <a:rPr lang="en-GB" sz="1600" b="1" i="1" baseline="0" dirty="0" smtClean="0"/>
              <a:t>Baha’i</a:t>
            </a:r>
          </a:p>
          <a:p>
            <a:r>
              <a:rPr lang="en-GB" sz="1600" baseline="0" dirty="0" smtClean="0"/>
              <a:t> 11.  BAHA'I COMMUNITY OF NI, 14. BAHA'I, 20. FEMALE, 27. BELONGING TO MY FAMILY </a:t>
            </a:r>
          </a:p>
          <a:p>
            <a:endParaRPr lang="en-GB" sz="1600" baseline="0" dirty="0" smtClean="0"/>
          </a:p>
          <a:p>
            <a:r>
              <a:rPr lang="en-GB" sz="1600" b="1" baseline="0" dirty="0" smtClean="0"/>
              <a:t>CLUSTER 5) </a:t>
            </a:r>
            <a:r>
              <a:rPr lang="en-GB" sz="1600" b="1" i="1" baseline="0" dirty="0" smtClean="0"/>
              <a:t>Class</a:t>
            </a:r>
          </a:p>
          <a:p>
            <a:r>
              <a:rPr lang="en-GB" sz="1600" baseline="0" dirty="0" smtClean="0"/>
              <a:t>19. MALE, 23. UPPER WORKING CLASS, 24. LOWER MIDDLE CLASS, 25. WORKING CLASS, 26. MIDDLE CLASS </a:t>
            </a:r>
            <a:r>
              <a:rPr lang="en-GB" sz="2000" baseline="0" dirty="0" smtClean="0"/>
              <a:t>	</a:t>
            </a:r>
          </a:p>
          <a:p>
            <a:pPr>
              <a:buNone/>
            </a:pPr>
            <a:endParaRPr lang="en-GB" sz="2000" dirty="0"/>
          </a:p>
        </p:txBody>
      </p:sp>
      <p:sp>
        <p:nvSpPr>
          <p:cNvPr id="5" name="Slide Number Placeholder 4"/>
          <p:cNvSpPr>
            <a:spLocks noGrp="1"/>
          </p:cNvSpPr>
          <p:nvPr>
            <p:ph type="sldNum" sz="quarter" idx="12"/>
          </p:nvPr>
        </p:nvSpPr>
        <p:spPr/>
        <p:txBody>
          <a:bodyPr/>
          <a:lstStyle/>
          <a:p>
            <a:pPr>
              <a:defRPr/>
            </a:pPr>
            <a:fld id="{C43FABBF-E209-4BC1-ABF0-2FCE36B77B91}" type="slidenum">
              <a:rPr lang="en-GB" smtClean="0"/>
              <a:pPr>
                <a:defRPr/>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518300"/>
          </a:xfrm>
        </p:spPr>
        <p:txBody>
          <a:bodyPr>
            <a:noAutofit/>
          </a:bodyPr>
          <a:lstStyle/>
          <a:p>
            <a:r>
              <a:rPr lang="en-GB" sz="1800" b="1" u="sng" dirty="0" smtClean="0"/>
              <a:t>HICLUS SOLUTION</a:t>
            </a:r>
            <a:br>
              <a:rPr lang="en-GB" sz="1800" b="1" u="sng" dirty="0" smtClean="0"/>
            </a:br>
            <a:r>
              <a:rPr lang="en-GB" sz="1800" b="1" dirty="0" smtClean="0"/>
              <a:t>FULL </a:t>
            </a:r>
            <a:r>
              <a:rPr lang="en-GB" sz="1800" dirty="0" smtClean="0"/>
              <a:t>Co-occurrence data; Connectedness Method</a:t>
            </a:r>
            <a:endParaRPr lang="en-GB" sz="1800" dirty="0"/>
          </a:p>
        </p:txBody>
      </p:sp>
      <p:pic>
        <p:nvPicPr>
          <p:cNvPr id="5" name="Content Placeholder 4" descr="HICLUS Conn-Dendo.bmp"/>
          <p:cNvPicPr>
            <a:picLocks noGrp="1" noChangeAspect="1"/>
          </p:cNvPicPr>
          <p:nvPr>
            <p:ph idx="1"/>
          </p:nvPr>
        </p:nvPicPr>
        <p:blipFill>
          <a:blip r:embed="rId3" cstate="print"/>
          <a:stretch>
            <a:fillRect/>
          </a:stretch>
        </p:blipFill>
        <p:spPr>
          <a:xfrm>
            <a:off x="457200" y="917983"/>
            <a:ext cx="8229600" cy="5476058"/>
          </a:xfrm>
        </p:spPr>
      </p:pic>
      <p:sp>
        <p:nvSpPr>
          <p:cNvPr id="4" name="Slide Number Placeholder 3"/>
          <p:cNvSpPr>
            <a:spLocks noGrp="1"/>
          </p:cNvSpPr>
          <p:nvPr>
            <p:ph type="sldNum" sz="quarter" idx="12"/>
          </p:nvPr>
        </p:nvSpPr>
        <p:spPr/>
        <p:txBody>
          <a:bodyPr/>
          <a:lstStyle/>
          <a:p>
            <a:pPr>
              <a:defRPr/>
            </a:pPr>
            <a:fld id="{C43FABBF-E209-4BC1-ABF0-2FCE36B77B91}" type="slidenum">
              <a:rPr lang="en-GB" smtClean="0"/>
              <a:pPr>
                <a:defRPr/>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446862"/>
          </a:xfrm>
        </p:spPr>
        <p:txBody>
          <a:bodyPr>
            <a:normAutofit fontScale="90000"/>
          </a:bodyPr>
          <a:lstStyle/>
          <a:p>
            <a:r>
              <a:rPr lang="en-GB" dirty="0" smtClean="0"/>
              <a:t>HCS-Conn. </a:t>
            </a:r>
            <a:r>
              <a:rPr lang="en-GB" smtClean="0"/>
              <a:t>Clustering / 2</a:t>
            </a:r>
            <a:endParaRPr lang="en-GB" dirty="0"/>
          </a:p>
        </p:txBody>
      </p:sp>
      <p:pic>
        <p:nvPicPr>
          <p:cNvPr id="5" name="Content Placeholder 4" descr="HCS-Conn.bmp"/>
          <p:cNvPicPr>
            <a:picLocks noGrp="1" noChangeAspect="1"/>
          </p:cNvPicPr>
          <p:nvPr>
            <p:ph idx="1"/>
          </p:nvPr>
        </p:nvPicPr>
        <p:blipFill>
          <a:blip r:embed="rId3" cstate="print"/>
          <a:stretch>
            <a:fillRect/>
          </a:stretch>
        </p:blipFill>
        <p:spPr>
          <a:xfrm>
            <a:off x="457200" y="785794"/>
            <a:ext cx="8229600" cy="5610931"/>
          </a:xfrm>
        </p:spPr>
      </p:pic>
      <p:sp>
        <p:nvSpPr>
          <p:cNvPr id="4" name="Slide Number Placeholder 3"/>
          <p:cNvSpPr>
            <a:spLocks noGrp="1"/>
          </p:cNvSpPr>
          <p:nvPr>
            <p:ph type="sldNum" sz="quarter" idx="12"/>
          </p:nvPr>
        </p:nvSpPr>
        <p:spPr/>
        <p:txBody>
          <a:bodyPr/>
          <a:lstStyle/>
          <a:p>
            <a:pPr>
              <a:defRPr/>
            </a:pPr>
            <a:fld id="{C43FABBF-E209-4BC1-ABF0-2FCE36B77B91}" type="slidenum">
              <a:rPr lang="en-GB" smtClean="0"/>
              <a:pPr>
                <a:defRPr/>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FULL INTERPRETATION! </a:t>
            </a:r>
            <a:endParaRPr lang="en-GB" dirty="0"/>
          </a:p>
        </p:txBody>
      </p:sp>
      <p:sp>
        <p:nvSpPr>
          <p:cNvPr id="4" name="Text Placeholder 3"/>
          <p:cNvSpPr>
            <a:spLocks noGrp="1"/>
          </p:cNvSpPr>
          <p:nvPr>
            <p:ph type="body" sz="half" idx="2"/>
          </p:nvPr>
        </p:nvSpPr>
        <p:spPr/>
        <p:txBody>
          <a:bodyPr/>
          <a:lstStyle/>
          <a:p>
            <a:r>
              <a:rPr lang="en-GB" dirty="0" smtClean="0"/>
              <a:t>Co-occurrence Data, SSA 2D solution, </a:t>
            </a:r>
          </a:p>
          <a:p>
            <a:r>
              <a:rPr lang="en-GB" dirty="0" smtClean="0"/>
              <a:t>interpreted with BBDIAM  clusters and HCS cores/exemplars, and re-locations</a:t>
            </a:r>
            <a:endParaRPr lang="en-GB" dirty="0"/>
          </a:p>
        </p:txBody>
      </p:sp>
      <p:sp>
        <p:nvSpPr>
          <p:cNvPr id="6" name="Slide Number Placeholder 5"/>
          <p:cNvSpPr>
            <a:spLocks noGrp="1"/>
          </p:cNvSpPr>
          <p:nvPr>
            <p:ph type="sldNum" sz="quarter" idx="12"/>
          </p:nvPr>
        </p:nvSpPr>
        <p:spPr/>
        <p:txBody>
          <a:bodyPr/>
          <a:lstStyle/>
          <a:p>
            <a:pPr>
              <a:defRPr/>
            </a:pPr>
            <a:fld id="{CA1BC4D4-9177-47C2-9828-E833145397FE}" type="slidenum">
              <a:rPr lang="en-GB" smtClean="0"/>
              <a:pPr>
                <a:defRPr/>
              </a:pPr>
              <a:t>14</a:t>
            </a:fld>
            <a:endParaRPr lang="en-GB"/>
          </a:p>
        </p:txBody>
      </p:sp>
      <p:pic>
        <p:nvPicPr>
          <p:cNvPr id="9" name="Picture Placeholder 8" descr="BBDIAM-INT-SSA-COOC 2.jpg"/>
          <p:cNvPicPr>
            <a:picLocks noGrp="1" noChangeAspect="1"/>
          </p:cNvPicPr>
          <p:nvPr>
            <p:ph type="pic" idx="1"/>
          </p:nvPr>
        </p:nvPicPr>
        <p:blipFill>
          <a:blip r:embed="rId3" cstate="print"/>
          <a:srcRect l="1480" r="1480"/>
          <a:stretch>
            <a:fillRect/>
          </a:stretch>
        </p:blip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446862"/>
          </a:xfrm>
        </p:spPr>
        <p:txBody>
          <a:bodyPr>
            <a:normAutofit fontScale="90000"/>
          </a:bodyPr>
          <a:lstStyle/>
          <a:p>
            <a:r>
              <a:rPr lang="en-GB" b="1" dirty="0" smtClean="0">
                <a:solidFill>
                  <a:schemeClr val="accent1">
                    <a:tint val="83000"/>
                    <a:satMod val="150000"/>
                  </a:schemeClr>
                </a:solidFill>
              </a:rPr>
              <a:t>Identity  and Categorisation NI</a:t>
            </a:r>
            <a:endParaRPr lang="en-GB" dirty="0"/>
          </a:p>
        </p:txBody>
      </p:sp>
      <p:sp>
        <p:nvSpPr>
          <p:cNvPr id="3" name="Content Placeholder 2"/>
          <p:cNvSpPr>
            <a:spLocks noGrp="1"/>
          </p:cNvSpPr>
          <p:nvPr>
            <p:ph idx="1"/>
          </p:nvPr>
        </p:nvSpPr>
        <p:spPr>
          <a:xfrm>
            <a:off x="457200" y="785794"/>
            <a:ext cx="8229600" cy="5669014"/>
          </a:xfrm>
        </p:spPr>
        <p:txBody>
          <a:bodyPr/>
          <a:lstStyle/>
          <a:p>
            <a:r>
              <a:rPr lang="en-GB" sz="2000" dirty="0" smtClean="0"/>
              <a:t>It becomes  obvious that</a:t>
            </a:r>
          </a:p>
          <a:p>
            <a:pPr lvl="1"/>
            <a:r>
              <a:rPr lang="en-GB" sz="1600" dirty="0" smtClean="0"/>
              <a:t> it is the four congregational/affil. groups that are the primary meaningful units and they each have different (often contradictory) patterns of identity.</a:t>
            </a:r>
          </a:p>
          <a:p>
            <a:pPr lvl="2"/>
            <a:r>
              <a:rPr lang="en-GB" sz="1200" i="1" dirty="0" smtClean="0"/>
              <a:t>So, analyze WITHIN each of the 4 religious groups</a:t>
            </a:r>
          </a:p>
          <a:p>
            <a:pPr lvl="1"/>
            <a:r>
              <a:rPr lang="en-GB" sz="1600" dirty="0" smtClean="0"/>
              <a:t>Objects like the </a:t>
            </a:r>
            <a:r>
              <a:rPr lang="en-GB" sz="1600" b="1" dirty="0" smtClean="0"/>
              <a:t>class</a:t>
            </a:r>
            <a:r>
              <a:rPr lang="en-GB" sz="1600" dirty="0" smtClean="0"/>
              <a:t> titles and </a:t>
            </a:r>
            <a:r>
              <a:rPr lang="en-GB" sz="1600" b="1" dirty="0" smtClean="0"/>
              <a:t>gender</a:t>
            </a:r>
            <a:r>
              <a:rPr lang="en-GB" sz="1600" dirty="0" smtClean="0"/>
              <a:t> titles were not treated in the same way as the other objects (though they were often used as illustrations of "that group”</a:t>
            </a:r>
          </a:p>
          <a:p>
            <a:pPr lvl="2"/>
            <a:r>
              <a:rPr lang="en-GB" sz="1600" dirty="0" smtClean="0"/>
              <a:t>A lot of people simply put the four class terminology cards in a separate  pile, and many did the same with   male/female cards</a:t>
            </a:r>
          </a:p>
          <a:p>
            <a:pPr lvl="3"/>
            <a:r>
              <a:rPr lang="en-GB" sz="1200" i="1" dirty="0" smtClean="0"/>
              <a:t>So, remove </a:t>
            </a:r>
            <a:r>
              <a:rPr lang="en-GB" sz="1200" i="1" u="sng" dirty="0" smtClean="0"/>
              <a:t>Class and Gender Identities  </a:t>
            </a:r>
            <a:r>
              <a:rPr lang="en-GB" sz="1200" i="1" dirty="0" smtClean="0"/>
              <a:t>them from subsequent analysis</a:t>
            </a:r>
            <a:endParaRPr lang="en-GB" sz="1600" dirty="0" smtClean="0"/>
          </a:p>
          <a:p>
            <a:pPr lvl="2"/>
            <a:r>
              <a:rPr lang="en-GB" sz="1600" dirty="0" smtClean="0"/>
              <a:t>The card “27. belonging to my </a:t>
            </a:r>
            <a:r>
              <a:rPr lang="en-GB" sz="1600" b="1" dirty="0" smtClean="0"/>
              <a:t>family</a:t>
            </a:r>
            <a:r>
              <a:rPr lang="en-GB" sz="1600" dirty="0" smtClean="0"/>
              <a:t>" was typically used as a marker of "our" identity. Each group located it firmly in the centre of their own key identity/groups. </a:t>
            </a:r>
          </a:p>
          <a:p>
            <a:pPr lvl="3"/>
            <a:r>
              <a:rPr lang="en-GB" sz="1200" i="1" dirty="0" smtClean="0"/>
              <a:t>So, remove it also from subsequent analysis</a:t>
            </a:r>
          </a:p>
          <a:p>
            <a:pPr lvl="2"/>
            <a:r>
              <a:rPr lang="en-GB" sz="1600" dirty="0" smtClean="0"/>
              <a:t>Although “</a:t>
            </a:r>
            <a:r>
              <a:rPr lang="en-GB" sz="1600" b="1" dirty="0" smtClean="0"/>
              <a:t>Christian</a:t>
            </a:r>
            <a:r>
              <a:rPr lang="en-GB" sz="1600" dirty="0" smtClean="0"/>
              <a:t>” was in some cases appropriated to their own primary group, usually it was used generically, or as a singleton </a:t>
            </a:r>
          </a:p>
          <a:p>
            <a:pPr lvl="3"/>
            <a:r>
              <a:rPr lang="en-GB" sz="1200" i="1" dirty="0" smtClean="0"/>
              <a:t>So, remove it also from subsequent analysis (for scaling at any rate!)</a:t>
            </a:r>
          </a:p>
          <a:p>
            <a:r>
              <a:rPr lang="en-GB" sz="1600" dirty="0" smtClean="0"/>
              <a:t>The resulting 27-8 = 19 objects are now retained (“REDUCED set” – see Slide 6)</a:t>
            </a:r>
          </a:p>
          <a:p>
            <a:pPr marL="447675" lvl="3" indent="-382588">
              <a:buSzPct val="80000"/>
              <a:buFont typeface="Wingdings 2" pitchFamily="18" charset="2"/>
              <a:buChar char=""/>
            </a:pPr>
            <a:r>
              <a:rPr lang="en-GB" sz="1600" dirty="0" smtClean="0"/>
              <a:t>The “</a:t>
            </a:r>
            <a:r>
              <a:rPr lang="en-GB" sz="1600" b="1" dirty="0" smtClean="0"/>
              <a:t>SEE YOURSELF/DON’T SEE YOURSELF </a:t>
            </a:r>
            <a:r>
              <a:rPr lang="en-GB" sz="1600" dirty="0" smtClean="0"/>
              <a:t>“ data (table 2) and subsequent ranking of their own identity are also used to clarify matters. </a:t>
            </a:r>
          </a:p>
          <a:p>
            <a:endParaRPr lang="en-GB" sz="2000" i="1" dirty="0" smtClean="0"/>
          </a:p>
          <a:p>
            <a:pPr lvl="3"/>
            <a:endParaRPr lang="en-GB" sz="1200" dirty="0" smtClean="0"/>
          </a:p>
        </p:txBody>
      </p:sp>
      <p:sp>
        <p:nvSpPr>
          <p:cNvPr id="5" name="Slide Number Placeholder 4"/>
          <p:cNvSpPr>
            <a:spLocks noGrp="1"/>
          </p:cNvSpPr>
          <p:nvPr>
            <p:ph type="sldNum" sz="quarter" idx="12"/>
          </p:nvPr>
        </p:nvSpPr>
        <p:spPr/>
        <p:txBody>
          <a:bodyPr/>
          <a:lstStyle/>
          <a:p>
            <a:pPr>
              <a:defRPr/>
            </a:pPr>
            <a:fld id="{C43FABBF-E209-4BC1-ABF0-2FCE36B77B91}" type="slidenum">
              <a:rPr lang="en-GB" smtClean="0"/>
              <a:pPr>
                <a:defRPr/>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446862"/>
          </a:xfrm>
        </p:spPr>
        <p:txBody>
          <a:bodyPr>
            <a:normAutofit fontScale="90000"/>
          </a:bodyPr>
          <a:lstStyle/>
          <a:p>
            <a:r>
              <a:rPr lang="en-GB" b="1" dirty="0" smtClean="0">
                <a:solidFill>
                  <a:schemeClr val="accent1">
                    <a:tint val="83000"/>
                    <a:satMod val="150000"/>
                  </a:schemeClr>
                </a:solidFill>
              </a:rPr>
              <a:t>Identity and Categorisation NI</a:t>
            </a:r>
            <a:endParaRPr lang="en-GB" dirty="0"/>
          </a:p>
        </p:txBody>
      </p:sp>
      <p:sp>
        <p:nvSpPr>
          <p:cNvPr id="3" name="Content Placeholder 2"/>
          <p:cNvSpPr>
            <a:spLocks noGrp="1"/>
          </p:cNvSpPr>
          <p:nvPr>
            <p:ph idx="1"/>
          </p:nvPr>
        </p:nvSpPr>
        <p:spPr>
          <a:xfrm>
            <a:off x="457200" y="928670"/>
            <a:ext cx="8229600" cy="5526138"/>
          </a:xfrm>
        </p:spPr>
        <p:txBody>
          <a:bodyPr/>
          <a:lstStyle/>
          <a:p>
            <a:r>
              <a:rPr lang="en-GB" sz="2800" u="sng" dirty="0" smtClean="0"/>
              <a:t>Patterns of Identity and “Negative Identity”</a:t>
            </a:r>
          </a:p>
          <a:p>
            <a:pPr lvl="1"/>
            <a:r>
              <a:rPr lang="en-GB" sz="1800" dirty="0" smtClean="0"/>
              <a:t>The “See-as” data provide useful evidence of different points of view of identity, viewed from each denominational perspective</a:t>
            </a:r>
          </a:p>
          <a:p>
            <a:pPr lvl="1"/>
            <a:r>
              <a:rPr lang="en-GB" sz="1800" dirty="0" smtClean="0"/>
              <a:t>Quite remarkably, there is (IMHO) a </a:t>
            </a:r>
            <a:r>
              <a:rPr lang="en-GB" sz="1800" u="sng" dirty="0" smtClean="0"/>
              <a:t>staggering</a:t>
            </a:r>
            <a:r>
              <a:rPr lang="en-GB" sz="1800" dirty="0" smtClean="0"/>
              <a:t> degree of unanimity or consensus within the four groups:</a:t>
            </a:r>
          </a:p>
          <a:p>
            <a:pPr lvl="2"/>
            <a:r>
              <a:rPr lang="en-GB" sz="1600" dirty="0" smtClean="0"/>
              <a:t> not only on “who I am/we are”, </a:t>
            </a:r>
          </a:p>
          <a:p>
            <a:pPr lvl="2"/>
            <a:r>
              <a:rPr lang="en-GB" sz="1600" dirty="0" smtClean="0"/>
              <a:t>but also of “who I/we are NOT”.</a:t>
            </a:r>
          </a:p>
          <a:p>
            <a:pPr lvl="2">
              <a:buNone/>
            </a:pPr>
            <a:r>
              <a:rPr lang="en-GB" sz="1600" dirty="0" smtClean="0"/>
              <a:t> In effect, these are </a:t>
            </a:r>
            <a:r>
              <a:rPr lang="en-GB" sz="1600" b="1" dirty="0" smtClean="0"/>
              <a:t>positive and negative Reference Groups</a:t>
            </a:r>
            <a:r>
              <a:rPr lang="en-GB" sz="1600" dirty="0" smtClean="0"/>
              <a:t>, in Merton’s terminology.</a:t>
            </a:r>
          </a:p>
          <a:p>
            <a:pPr lvl="1"/>
            <a:r>
              <a:rPr lang="en-GB" sz="1800" dirty="0" smtClean="0"/>
              <a:t>Typically, each Congregational  group identifies one or two tight positive </a:t>
            </a:r>
            <a:r>
              <a:rPr lang="en-GB" sz="1800" dirty="0" err="1" smtClean="0"/>
              <a:t>ref.gp</a:t>
            </a:r>
            <a:r>
              <a:rPr lang="en-GB" sz="1800" dirty="0" smtClean="0"/>
              <a:t> cluster (the "us") and then (usually) between 2 and 4 out-groups that act as their negative reference. </a:t>
            </a:r>
          </a:p>
          <a:p>
            <a:pPr lvl="1"/>
            <a:r>
              <a:rPr lang="en-GB" sz="1800" dirty="0" smtClean="0"/>
              <a:t>First, a general overview of the patterns of consensus, and then each group in turn with its pattern and its scaled configuration (from MDSORT)</a:t>
            </a:r>
            <a:endParaRPr lang="en-GB" sz="1800" dirty="0"/>
          </a:p>
        </p:txBody>
      </p:sp>
      <p:sp>
        <p:nvSpPr>
          <p:cNvPr id="5" name="Slide Number Placeholder 4"/>
          <p:cNvSpPr>
            <a:spLocks noGrp="1"/>
          </p:cNvSpPr>
          <p:nvPr>
            <p:ph type="sldNum" sz="quarter" idx="12"/>
          </p:nvPr>
        </p:nvSpPr>
        <p:spPr/>
        <p:txBody>
          <a:bodyPr/>
          <a:lstStyle/>
          <a:p>
            <a:pPr>
              <a:defRPr/>
            </a:pPr>
            <a:fld id="{C43FABBF-E209-4BC1-ABF0-2FCE36B77B91}" type="slidenum">
              <a:rPr lang="en-GB" smtClean="0"/>
              <a:pPr>
                <a:defRPr/>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04052"/>
          </a:xfrm>
        </p:spPr>
        <p:txBody>
          <a:bodyPr/>
          <a:lstStyle/>
          <a:p>
            <a:r>
              <a:rPr lang="en-GB" b="1" dirty="0" smtClean="0">
                <a:solidFill>
                  <a:schemeClr val="accent1">
                    <a:tint val="83000"/>
                    <a:satMod val="150000"/>
                  </a:schemeClr>
                </a:solidFill>
              </a:rPr>
              <a:t>Identity and Categorisation NI</a:t>
            </a:r>
            <a:endParaRPr lang="en-GB" dirty="0"/>
          </a:p>
        </p:txBody>
      </p:sp>
      <p:sp>
        <p:nvSpPr>
          <p:cNvPr id="3" name="Content Placeholder 2"/>
          <p:cNvSpPr>
            <a:spLocks noGrp="1"/>
          </p:cNvSpPr>
          <p:nvPr>
            <p:ph idx="1"/>
          </p:nvPr>
        </p:nvSpPr>
        <p:spPr>
          <a:xfrm>
            <a:off x="457200" y="1071546"/>
            <a:ext cx="8229600" cy="5383262"/>
          </a:xfrm>
        </p:spPr>
        <p:txBody>
          <a:bodyPr/>
          <a:lstStyle/>
          <a:p>
            <a:r>
              <a:rPr lang="en-GB" sz="1800" b="1" u="sng" dirty="0" smtClean="0"/>
              <a:t>Basic Data are </a:t>
            </a:r>
            <a:r>
              <a:rPr lang="en-GB" sz="1800" b="1" dirty="0" smtClean="0"/>
              <a:t>:</a:t>
            </a:r>
          </a:p>
          <a:p>
            <a:r>
              <a:rPr lang="en-GB" sz="1400" dirty="0" smtClean="0"/>
              <a:t>(Table 2): Set of  the 27 identity items sorted in terms of:</a:t>
            </a:r>
          </a:p>
          <a:p>
            <a:pPr lvl="1"/>
            <a:r>
              <a:rPr lang="en-GB" sz="1000" dirty="0" smtClean="0"/>
              <a:t>  </a:t>
            </a:r>
            <a:r>
              <a:rPr lang="en-GB" sz="1400" b="1" dirty="0" smtClean="0"/>
              <a:t>”See myself as belonging to  </a:t>
            </a:r>
            <a:r>
              <a:rPr lang="en-GB" sz="1400" b="1" i="1" dirty="0" smtClean="0"/>
              <a:t>X</a:t>
            </a:r>
            <a:r>
              <a:rPr lang="en-GB" sz="1400" b="1" dirty="0" smtClean="0"/>
              <a:t>…</a:t>
            </a:r>
            <a:r>
              <a:rPr lang="en-GB" sz="1400" dirty="0" smtClean="0"/>
              <a:t>” into 3 fixed response categories :       </a:t>
            </a:r>
            <a:r>
              <a:rPr lang="en-GB" sz="1400" b="1" dirty="0" smtClean="0"/>
              <a:t>Agree/Disagree/Unsure</a:t>
            </a:r>
            <a:r>
              <a:rPr lang="en-GB" sz="1400" dirty="0" smtClean="0"/>
              <a:t>.</a:t>
            </a:r>
            <a:r>
              <a:rPr lang="en-GB" sz="800" dirty="0" smtClean="0"/>
              <a:t> </a:t>
            </a:r>
          </a:p>
          <a:p>
            <a:r>
              <a:rPr lang="en-GB" sz="1400" dirty="0" smtClean="0"/>
              <a:t>(Table 3): Subject s then were  asked to </a:t>
            </a:r>
            <a:r>
              <a:rPr lang="en-GB" sz="1400" b="1" dirty="0" smtClean="0"/>
              <a:t>rank</a:t>
            </a:r>
            <a:r>
              <a:rPr lang="en-GB" sz="1400" dirty="0" smtClean="0"/>
              <a:t>  their  “agree group” items</a:t>
            </a:r>
          </a:p>
          <a:p>
            <a:pPr lvl="1"/>
            <a:r>
              <a:rPr lang="en-GB" sz="1000" dirty="0" smtClean="0"/>
              <a:t>Because Ss differ in size of Agree group/pile they form, restricted for analysis to their </a:t>
            </a:r>
            <a:r>
              <a:rPr lang="en-GB" sz="1400" b="1" u="sng" dirty="0" smtClean="0"/>
              <a:t>top five </a:t>
            </a:r>
            <a:r>
              <a:rPr lang="en-GB" sz="1000" dirty="0" smtClean="0"/>
              <a:t>in terms of ordering, to keep comparability .</a:t>
            </a:r>
          </a:p>
          <a:p>
            <a:r>
              <a:rPr lang="en-GB" sz="1600" b="1" u="sng" dirty="0" smtClean="0"/>
              <a:t>Research Questions</a:t>
            </a:r>
            <a:r>
              <a:rPr lang="en-GB" sz="1600" u="sng" dirty="0" smtClean="0"/>
              <a:t>: </a:t>
            </a:r>
          </a:p>
          <a:p>
            <a:pPr lvl="1"/>
            <a:r>
              <a:rPr lang="en-GB" sz="1400" dirty="0" smtClean="0"/>
              <a:t>(1</a:t>
            </a:r>
            <a:r>
              <a:rPr lang="en-GB" sz="1400" b="1" dirty="0" smtClean="0"/>
              <a:t>) </a:t>
            </a:r>
            <a:r>
              <a:rPr lang="en-GB" sz="1400" b="1" i="1" dirty="0" smtClean="0"/>
              <a:t>How far  are members agreed within their community in terms of POSITIVE identification ?</a:t>
            </a:r>
          </a:p>
          <a:p>
            <a:pPr lvl="2"/>
            <a:r>
              <a:rPr lang="en-GB" sz="1100" dirty="0" smtClean="0"/>
              <a:t>In some cases  there was (almost, or total ) </a:t>
            </a:r>
            <a:r>
              <a:rPr lang="en-GB" sz="1200" b="1" dirty="0" smtClean="0"/>
              <a:t>unanimity of agreement  (coded yellow ).  </a:t>
            </a:r>
            <a:r>
              <a:rPr lang="en-GB" sz="1200" dirty="0" smtClean="0"/>
              <a:t>T</a:t>
            </a:r>
            <a:r>
              <a:rPr lang="en-GB" sz="1100" dirty="0" smtClean="0"/>
              <a:t>he entries are their rank letter.</a:t>
            </a:r>
          </a:p>
          <a:p>
            <a:pPr lvl="1"/>
            <a:r>
              <a:rPr lang="en-GB" sz="1400" dirty="0" smtClean="0"/>
              <a:t>(1</a:t>
            </a:r>
            <a:r>
              <a:rPr lang="en-GB" sz="1400" b="1" dirty="0" smtClean="0"/>
              <a:t>) </a:t>
            </a:r>
            <a:r>
              <a:rPr lang="en-GB" sz="1400" b="1" i="1" dirty="0" smtClean="0"/>
              <a:t>How far  are members agreed within their community in terms of NEGATIVE identification ?</a:t>
            </a:r>
          </a:p>
          <a:p>
            <a:pPr lvl="2"/>
            <a:r>
              <a:rPr lang="en-GB" sz="1200" i="1" dirty="0" smtClean="0"/>
              <a:t> </a:t>
            </a:r>
            <a:r>
              <a:rPr lang="en-GB" sz="1100" dirty="0" smtClean="0"/>
              <a:t>Here there are typically </a:t>
            </a:r>
            <a:r>
              <a:rPr lang="en-GB" sz="1100" b="1" dirty="0" smtClean="0"/>
              <a:t>9 or 10 objects </a:t>
            </a:r>
            <a:r>
              <a:rPr lang="en-GB" sz="1100" dirty="0" smtClean="0"/>
              <a:t>which are unanimously (or almost) </a:t>
            </a:r>
            <a:r>
              <a:rPr lang="en-GB" sz="1200" b="1" dirty="0" smtClean="0"/>
              <a:t>rejected for identification  (coded purple) </a:t>
            </a:r>
            <a:r>
              <a:rPr lang="en-GB" sz="1100" dirty="0" smtClean="0"/>
              <a:t>in each community – a significant fact!</a:t>
            </a:r>
          </a:p>
          <a:p>
            <a:pPr lvl="2"/>
            <a:endParaRPr lang="en-GB" sz="1100" dirty="0" smtClean="0"/>
          </a:p>
          <a:p>
            <a:r>
              <a:rPr lang="en-GB" sz="1200" dirty="0" smtClean="0"/>
              <a:t>Further analysis can take two forms:  </a:t>
            </a:r>
          </a:p>
          <a:p>
            <a:r>
              <a:rPr lang="en-GB" sz="1200" dirty="0" smtClean="0"/>
              <a:t>What pattern of Pos/</a:t>
            </a:r>
            <a:r>
              <a:rPr lang="en-GB" sz="1200" dirty="0" err="1" smtClean="0"/>
              <a:t>Neg</a:t>
            </a:r>
            <a:r>
              <a:rPr lang="en-GB" sz="1200" dirty="0" smtClean="0"/>
              <a:t> identification characterise each community (and whether they are reciprocated!)</a:t>
            </a:r>
          </a:p>
          <a:p>
            <a:r>
              <a:rPr lang="en-GB" sz="1200" dirty="0" smtClean="0"/>
              <a:t>For each item/object, which communities claim or disavow them.</a:t>
            </a:r>
          </a:p>
          <a:p>
            <a:pPr>
              <a:buNone/>
            </a:pPr>
            <a:endParaRPr lang="en-GB" dirty="0"/>
          </a:p>
        </p:txBody>
      </p:sp>
      <p:sp>
        <p:nvSpPr>
          <p:cNvPr id="4" name="Slide Number Placeholder 3"/>
          <p:cNvSpPr>
            <a:spLocks noGrp="1"/>
          </p:cNvSpPr>
          <p:nvPr>
            <p:ph type="sldNum" sz="quarter" idx="12"/>
          </p:nvPr>
        </p:nvSpPr>
        <p:spPr/>
        <p:txBody>
          <a:bodyPr/>
          <a:lstStyle/>
          <a:p>
            <a:pPr>
              <a:defRPr/>
            </a:pPr>
            <a:fld id="{C43FABBF-E209-4BC1-ABF0-2FCE36B77B91}" type="slidenum">
              <a:rPr lang="en-GB" smtClean="0"/>
              <a:pPr>
                <a:defRPr/>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637768" cy="6400800"/>
          </a:xfrm>
        </p:spPr>
        <p:txBody>
          <a:bodyPr>
            <a:normAutofit fontScale="90000"/>
          </a:bodyPr>
          <a:lstStyle/>
          <a:p>
            <a:r>
              <a:rPr lang="en-GB" dirty="0" smtClean="0"/>
              <a:t/>
            </a:r>
            <a:br>
              <a:rPr lang="en-GB" dirty="0" smtClean="0"/>
            </a:br>
            <a:r>
              <a:rPr lang="en-GB" dirty="0" smtClean="0"/>
              <a:t/>
            </a:r>
            <a:br>
              <a:rPr lang="en-GB" dirty="0" smtClean="0"/>
            </a:br>
            <a:r>
              <a:rPr lang="en-GB" dirty="0" smtClean="0"/>
              <a:t/>
            </a:r>
            <a:br>
              <a:rPr lang="en-GB" dirty="0" smtClean="0"/>
            </a:br>
            <a:r>
              <a:rPr lang="en-GB" dirty="0" smtClean="0"/>
              <a:t> Patterns of Consensus: 4 </a:t>
            </a:r>
            <a:r>
              <a:rPr lang="en-GB" dirty="0" err="1" smtClean="0"/>
              <a:t>DenomS</a:t>
            </a:r>
            <a:endParaRPr lang="en-GB" dirty="0"/>
          </a:p>
        </p:txBody>
      </p:sp>
      <p:sp>
        <p:nvSpPr>
          <p:cNvPr id="4" name="Text Placeholder 3"/>
          <p:cNvSpPr>
            <a:spLocks noGrp="1"/>
          </p:cNvSpPr>
          <p:nvPr>
            <p:ph type="body" sz="half" idx="2"/>
          </p:nvPr>
        </p:nvSpPr>
        <p:spPr>
          <a:xfrm>
            <a:off x="1714480" y="5500702"/>
            <a:ext cx="6762008" cy="1214446"/>
          </a:xfrm>
          <a:solidFill>
            <a:srgbClr val="00B0F0">
              <a:alpha val="15000"/>
            </a:srgbClr>
          </a:solidFill>
        </p:spPr>
        <p:txBody>
          <a:bodyPr/>
          <a:lstStyle/>
          <a:p>
            <a:pPr algn="ctr"/>
            <a:r>
              <a:rPr lang="en-GB" sz="1440" b="1" dirty="0" smtClean="0"/>
              <a:t>ITEMS (top cols):</a:t>
            </a:r>
          </a:p>
          <a:p>
            <a:r>
              <a:rPr lang="en-GB" sz="1200" dirty="0" smtClean="0"/>
              <a:t>1. Irish 2. Scottish 3. Irish Scots 4. Ulster person 5. Unionist 6. British 7.  Republican </a:t>
            </a:r>
          </a:p>
          <a:p>
            <a:r>
              <a:rPr lang="en-GB" sz="1200" dirty="0" smtClean="0"/>
              <a:t>8. Middle Eastern 9. Northern Irish 10. Christchurch </a:t>
            </a:r>
            <a:r>
              <a:rPr lang="en-GB" sz="1200" dirty="0" err="1" smtClean="0"/>
              <a:t>Ind</a:t>
            </a:r>
            <a:r>
              <a:rPr lang="en-GB" sz="1200" dirty="0" smtClean="0"/>
              <a:t>  </a:t>
            </a:r>
            <a:r>
              <a:rPr lang="en-GB" sz="1200" dirty="0" err="1" smtClean="0"/>
              <a:t>Ev</a:t>
            </a:r>
            <a:r>
              <a:rPr lang="en-GB" sz="1200" dirty="0" smtClean="0"/>
              <a:t>. 11.  Baha'i </a:t>
            </a:r>
            <a:r>
              <a:rPr lang="en-GB" sz="1200" dirty="0" err="1" smtClean="0"/>
              <a:t>Commty</a:t>
            </a:r>
            <a:r>
              <a:rPr lang="en-GB" sz="1200" dirty="0" smtClean="0"/>
              <a:t>. of NI 12.  </a:t>
            </a:r>
            <a:r>
              <a:rPr lang="en-GB" sz="1200" dirty="0" err="1" smtClean="0"/>
              <a:t>Ballyeglish</a:t>
            </a:r>
            <a:r>
              <a:rPr lang="en-GB" sz="1200" dirty="0" smtClean="0"/>
              <a:t> </a:t>
            </a:r>
            <a:r>
              <a:rPr lang="en-GB" sz="1200" dirty="0" err="1" smtClean="0"/>
              <a:t>CofI</a:t>
            </a:r>
            <a:r>
              <a:rPr lang="en-GB" sz="1200" dirty="0" smtClean="0"/>
              <a:t> 13. St John &amp; St </a:t>
            </a:r>
            <a:r>
              <a:rPr lang="en-GB" sz="1200" dirty="0" err="1" smtClean="0"/>
              <a:t>Trea</a:t>
            </a:r>
            <a:r>
              <a:rPr lang="en-GB" sz="1200" dirty="0" smtClean="0"/>
              <a:t> RC 14. Baha'i 15. Christian 16. Protestant </a:t>
            </a:r>
          </a:p>
          <a:p>
            <a:r>
              <a:rPr lang="en-GB" sz="1200" dirty="0" smtClean="0"/>
              <a:t>17. Roman Catholic 18. Church of Ireland 21. Hibernians Supp.  22. Orange Lodge Supp.</a:t>
            </a:r>
          </a:p>
          <a:p>
            <a:pPr algn="ctr"/>
            <a:r>
              <a:rPr lang="en-GB" sz="1440" b="1" dirty="0" smtClean="0"/>
              <a:t>BLOCKS:	B: BAHA’I    </a:t>
            </a:r>
            <a:r>
              <a:rPr lang="en-GB" sz="1440" b="1" dirty="0" smtClean="0">
                <a:solidFill>
                  <a:srgbClr val="00B050"/>
                </a:solidFill>
              </a:rPr>
              <a:t>C: EV.INDEP    </a:t>
            </a:r>
            <a:r>
              <a:rPr lang="en-GB" sz="1440" b="1" dirty="0" smtClean="0">
                <a:solidFill>
                  <a:srgbClr val="C00000"/>
                </a:solidFill>
              </a:rPr>
              <a:t>J: RC     </a:t>
            </a:r>
            <a:r>
              <a:rPr lang="en-GB" sz="1440" b="1" dirty="0" smtClean="0">
                <a:solidFill>
                  <a:srgbClr val="00B0F0"/>
                </a:solidFill>
              </a:rPr>
              <a:t>M: </a:t>
            </a:r>
            <a:r>
              <a:rPr lang="en-GB" sz="1440" b="1" dirty="0" err="1" smtClean="0">
                <a:solidFill>
                  <a:srgbClr val="00B0F0"/>
                </a:solidFill>
              </a:rPr>
              <a:t>CofI</a:t>
            </a:r>
            <a:r>
              <a:rPr lang="en-GB" sz="1440" b="1" dirty="0" smtClean="0">
                <a:solidFill>
                  <a:srgbClr val="00B0F0"/>
                </a:solidFill>
              </a:rPr>
              <a:t> </a:t>
            </a:r>
            <a:endParaRPr lang="en-GB" sz="1440" b="1" dirty="0">
              <a:solidFill>
                <a:srgbClr val="00B0F0"/>
              </a:solidFill>
            </a:endParaRPr>
          </a:p>
        </p:txBody>
      </p:sp>
      <p:sp>
        <p:nvSpPr>
          <p:cNvPr id="6" name="Slide Number Placeholder 5"/>
          <p:cNvSpPr>
            <a:spLocks noGrp="1"/>
          </p:cNvSpPr>
          <p:nvPr>
            <p:ph type="sldNum" sz="quarter" idx="12"/>
          </p:nvPr>
        </p:nvSpPr>
        <p:spPr/>
        <p:txBody>
          <a:bodyPr/>
          <a:lstStyle/>
          <a:p>
            <a:pPr>
              <a:defRPr/>
            </a:pPr>
            <a:fld id="{CA1BC4D4-9177-47C2-9828-E833145397FE}" type="slidenum">
              <a:rPr lang="en-GB" smtClean="0"/>
              <a:pPr>
                <a:defRPr/>
              </a:pPr>
              <a:t>18</a:t>
            </a:fld>
            <a:endParaRPr lang="en-GB"/>
          </a:p>
        </p:txBody>
      </p:sp>
      <p:pic>
        <p:nvPicPr>
          <p:cNvPr id="9" name="Picture 8" descr="PN-RefGps-Consensus2.jpg"/>
          <p:cNvPicPr>
            <a:picLocks noChangeAspect="1"/>
          </p:cNvPicPr>
          <p:nvPr/>
        </p:nvPicPr>
        <p:blipFill>
          <a:blip r:embed="rId3" cstate="print"/>
          <a:stretch>
            <a:fillRect/>
          </a:stretch>
        </p:blipFill>
        <p:spPr>
          <a:xfrm>
            <a:off x="2143108" y="-1"/>
            <a:ext cx="5929354" cy="545497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BAHA’I</a:t>
            </a:r>
            <a:endParaRPr lang="en-GB" dirty="0"/>
          </a:p>
        </p:txBody>
      </p:sp>
      <p:sp>
        <p:nvSpPr>
          <p:cNvPr id="3" name="Text Placeholder 2"/>
          <p:cNvSpPr>
            <a:spLocks noGrp="1"/>
          </p:cNvSpPr>
          <p:nvPr>
            <p:ph type="body" idx="1"/>
          </p:nvPr>
        </p:nvSpPr>
        <p:spPr/>
        <p:txBody>
          <a:bodyPr/>
          <a:lstStyle/>
          <a:p>
            <a:r>
              <a:rPr lang="en-GB" dirty="0" smtClean="0"/>
              <a:t>MDSORT </a:t>
            </a:r>
            <a:endParaRPr lang="en-GB" dirty="0"/>
          </a:p>
        </p:txBody>
      </p:sp>
      <p:sp>
        <p:nvSpPr>
          <p:cNvPr id="4" name="Text Placeholder 3"/>
          <p:cNvSpPr>
            <a:spLocks noGrp="1"/>
          </p:cNvSpPr>
          <p:nvPr>
            <p:ph type="body" sz="half" idx="3"/>
          </p:nvPr>
        </p:nvSpPr>
        <p:spPr/>
        <p:txBody>
          <a:bodyPr/>
          <a:lstStyle/>
          <a:p>
            <a:r>
              <a:rPr lang="en-GB" dirty="0" smtClean="0"/>
              <a:t>IDENTIFICATION</a:t>
            </a:r>
            <a:endParaRPr lang="en-GB" dirty="0"/>
          </a:p>
        </p:txBody>
      </p:sp>
      <p:pic>
        <p:nvPicPr>
          <p:cNvPr id="9" name="Content Placeholder 8" descr="Reduced-B-2D.jpg"/>
          <p:cNvPicPr>
            <a:picLocks noGrp="1" noChangeAspect="1"/>
          </p:cNvPicPr>
          <p:nvPr>
            <p:ph sz="quarter" idx="2"/>
          </p:nvPr>
        </p:nvPicPr>
        <p:blipFill>
          <a:blip r:embed="rId3" cstate="print"/>
          <a:stretch>
            <a:fillRect/>
          </a:stretch>
        </p:blipFill>
        <p:spPr>
          <a:xfrm>
            <a:off x="2943983" y="1"/>
            <a:ext cx="5276022" cy="3714751"/>
          </a:xfrm>
        </p:spPr>
      </p:pic>
      <p:sp>
        <p:nvSpPr>
          <p:cNvPr id="6" name="Content Placeholder 5"/>
          <p:cNvSpPr>
            <a:spLocks noGrp="1"/>
          </p:cNvSpPr>
          <p:nvPr>
            <p:ph sz="quarter" idx="4"/>
          </p:nvPr>
        </p:nvSpPr>
        <p:spPr>
          <a:xfrm>
            <a:off x="2022230" y="4500570"/>
            <a:ext cx="6858000" cy="1944074"/>
          </a:xfrm>
        </p:spPr>
        <p:txBody>
          <a:bodyPr/>
          <a:lstStyle/>
          <a:p>
            <a:pPr>
              <a:buNone/>
            </a:pPr>
            <a:r>
              <a:rPr lang="pt-BR" b="1" dirty="0" smtClean="0"/>
              <a:t>	</a:t>
            </a:r>
          </a:p>
          <a:p>
            <a:endParaRPr lang="en-GB" dirty="0"/>
          </a:p>
        </p:txBody>
      </p:sp>
      <p:sp>
        <p:nvSpPr>
          <p:cNvPr id="8" name="Slide Number Placeholder 7"/>
          <p:cNvSpPr>
            <a:spLocks noGrp="1"/>
          </p:cNvSpPr>
          <p:nvPr>
            <p:ph type="sldNum" sz="quarter" idx="12"/>
          </p:nvPr>
        </p:nvSpPr>
        <p:spPr/>
        <p:txBody>
          <a:bodyPr/>
          <a:lstStyle/>
          <a:p>
            <a:pPr>
              <a:defRPr/>
            </a:pPr>
            <a:fld id="{64BF4513-5323-4723-A2A4-87655F8B6CF0}" type="slidenum">
              <a:rPr lang="en-GB" smtClean="0"/>
              <a:pPr>
                <a:defRPr/>
              </a:pPr>
              <a:t>19</a:t>
            </a:fld>
            <a:endParaRPr lang="en-GB"/>
          </a:p>
        </p:txBody>
      </p:sp>
      <p:graphicFrame>
        <p:nvGraphicFramePr>
          <p:cNvPr id="10" name="Table 9"/>
          <p:cNvGraphicFramePr>
            <a:graphicFrameLocks noGrp="1"/>
          </p:cNvGraphicFramePr>
          <p:nvPr/>
        </p:nvGraphicFramePr>
        <p:xfrm>
          <a:off x="2071669" y="3786196"/>
          <a:ext cx="5449306" cy="2809230"/>
        </p:xfrm>
        <a:graphic>
          <a:graphicData uri="http://schemas.openxmlformats.org/drawingml/2006/table">
            <a:tbl>
              <a:tblPr/>
              <a:tblGrid>
                <a:gridCol w="409306"/>
                <a:gridCol w="252000"/>
                <a:gridCol w="252000"/>
                <a:gridCol w="252000"/>
                <a:gridCol w="252000"/>
                <a:gridCol w="252000"/>
                <a:gridCol w="252000"/>
                <a:gridCol w="252000"/>
                <a:gridCol w="252000"/>
                <a:gridCol w="252000"/>
                <a:gridCol w="252000"/>
                <a:gridCol w="252000"/>
                <a:gridCol w="252000"/>
                <a:gridCol w="252000"/>
                <a:gridCol w="252000"/>
                <a:gridCol w="252000"/>
                <a:gridCol w="252000"/>
                <a:gridCol w="252000"/>
                <a:gridCol w="252000"/>
                <a:gridCol w="252000"/>
                <a:gridCol w="252000"/>
              </a:tblGrid>
              <a:tr h="104136">
                <a:tc>
                  <a:txBody>
                    <a:bodyPr/>
                    <a:lstStyle/>
                    <a:p>
                      <a:pPr algn="l">
                        <a:lnSpc>
                          <a:spcPct val="115000"/>
                        </a:lnSpc>
                        <a:spcAft>
                          <a:spcPts val="0"/>
                        </a:spcAft>
                      </a:pPr>
                      <a:endParaRPr lang="en-GB" sz="8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2</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3</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4</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5</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6</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7</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8</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9</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10</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11</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12</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13</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14</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15</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16</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17</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18</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21</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000" dirty="0">
                          <a:latin typeface="Courier New"/>
                          <a:ea typeface="Times New Roman"/>
                        </a:rPr>
                        <a:t>22</a:t>
                      </a:r>
                      <a:endParaRPr lang="en-GB" sz="10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B1</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e</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B2</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d</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B3</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B4</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B5</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B6</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d</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B7</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e</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c</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B8</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d</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82241">
                <a:tc>
                  <a:txBody>
                    <a:bodyPr/>
                    <a:lstStyle/>
                    <a:p>
                      <a:pPr algn="l">
                        <a:lnSpc>
                          <a:spcPct val="115000"/>
                        </a:lnSpc>
                        <a:spcAft>
                          <a:spcPts val="0"/>
                        </a:spcAft>
                      </a:pPr>
                      <a:r>
                        <a:rPr lang="en-GB" sz="1100" dirty="0">
                          <a:latin typeface="Courier New"/>
                          <a:ea typeface="Times New Roman"/>
                        </a:rPr>
                        <a:t>B9</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e</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224724">
                <a:tc>
                  <a:txBody>
                    <a:bodyPr/>
                    <a:lstStyle/>
                    <a:p>
                      <a:pPr algn="l">
                        <a:lnSpc>
                          <a:spcPct val="115000"/>
                        </a:lnSpc>
                        <a:spcAft>
                          <a:spcPts val="0"/>
                        </a:spcAft>
                      </a:pPr>
                      <a:r>
                        <a:rPr lang="en-GB" sz="1100" dirty="0">
                          <a:latin typeface="Courier New"/>
                          <a:ea typeface="Times New Roman"/>
                        </a:rPr>
                        <a:t>B10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d</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e</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224724">
                <a:tc>
                  <a:txBody>
                    <a:bodyPr/>
                    <a:lstStyle/>
                    <a:p>
                      <a:pPr algn="l">
                        <a:lnSpc>
                          <a:spcPct val="115000"/>
                        </a:lnSpc>
                        <a:spcAft>
                          <a:spcPts val="0"/>
                        </a:spcAft>
                      </a:pPr>
                      <a:r>
                        <a:rPr lang="en-GB" sz="1100" dirty="0">
                          <a:latin typeface="Courier New"/>
                          <a:ea typeface="Times New Roman"/>
                        </a:rPr>
                        <a:t>B11</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latin typeface="Courier New"/>
                          <a:ea typeface="Times New Roman"/>
                        </a:rPr>
                        <a:t>e</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224724">
                <a:tc>
                  <a:txBody>
                    <a:bodyPr/>
                    <a:lstStyle/>
                    <a:p>
                      <a:pPr algn="l">
                        <a:lnSpc>
                          <a:spcPct val="115000"/>
                        </a:lnSpc>
                        <a:spcAft>
                          <a:spcPts val="0"/>
                        </a:spcAft>
                      </a:pPr>
                      <a:r>
                        <a:rPr lang="en-GB" sz="1100" dirty="0">
                          <a:latin typeface="Courier New"/>
                          <a:ea typeface="Times New Roman"/>
                        </a:rPr>
                        <a:t>B12</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a</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x</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a:highlight>
                            <a:srgbClr val="FFFF00"/>
                          </a:highlight>
                          <a:latin typeface="Courier New"/>
                          <a:ea typeface="Times New Roman"/>
                        </a:rPr>
                        <a:t>b</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a:highlight>
                            <a:srgbClr val="FF00FF"/>
                          </a:highlight>
                          <a:latin typeface="Courier New"/>
                          <a:ea typeface="Times New Roman"/>
                        </a:rPr>
                        <a:t>0</a:t>
                      </a:r>
                      <a:endParaRPr lang="en-GB" sz="110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224724">
                <a:tc>
                  <a:txBody>
                    <a:bodyPr/>
                    <a:lstStyle/>
                    <a:p>
                      <a:pPr algn="l">
                        <a:lnSpc>
                          <a:spcPct val="115000"/>
                        </a:lnSpc>
                        <a:spcAft>
                          <a:spcPts val="0"/>
                        </a:spcAft>
                      </a:pPr>
                      <a:r>
                        <a:rPr lang="en-GB" sz="1100" dirty="0">
                          <a:latin typeface="Courier New"/>
                          <a:ea typeface="Times New Roman"/>
                        </a:rPr>
                        <a:t>B13</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dirty="0">
                          <a:latin typeface="Courier New"/>
                          <a:ea typeface="Times New Roman"/>
                        </a:rPr>
                        <a:t>e</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dirty="0">
                          <a:highlight>
                            <a:srgbClr val="FFFF00"/>
                          </a:highlight>
                          <a:latin typeface="Courier New"/>
                          <a:ea typeface="Times New Roman"/>
                        </a:rPr>
                        <a:t>b</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x</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b="1" dirty="0">
                          <a:highlight>
                            <a:srgbClr val="FFFF00"/>
                          </a:highlight>
                          <a:latin typeface="Courier New"/>
                          <a:ea typeface="Times New Roman"/>
                        </a:rPr>
                        <a:t>a</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endParaRPr lang="en-GB" sz="1100" dirty="0">
                        <a:latin typeface="Courier New"/>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100" dirty="0">
                          <a:highlight>
                            <a:srgbClr val="FF00FF"/>
                          </a:highlight>
                          <a:latin typeface="Courier New"/>
                          <a:ea typeface="Times New Roman"/>
                        </a:rPr>
                        <a:t>0</a:t>
                      </a:r>
                      <a:endParaRPr lang="en-GB" sz="1100" dirty="0">
                        <a:latin typeface="Times New Roman"/>
                        <a:ea typeface="Times New Roman"/>
                      </a:endParaRPr>
                    </a:p>
                  </a:txBody>
                  <a:tcPr marL="42520" marR="4252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589738"/>
          </a:xfrm>
        </p:spPr>
        <p:txBody>
          <a:bodyPr>
            <a:normAutofit fontScale="90000"/>
          </a:bodyPr>
          <a:lstStyle/>
          <a:p>
            <a:pPr marL="484632" indent="0" eaLnBrk="1" fontAlgn="auto" hangingPunct="1">
              <a:spcAft>
                <a:spcPts val="0"/>
              </a:spcAft>
              <a:defRPr/>
            </a:pPr>
            <a:r>
              <a:rPr lang="en-GB" b="1" dirty="0" smtClean="0">
                <a:solidFill>
                  <a:schemeClr val="accent1">
                    <a:tint val="83000"/>
                    <a:satMod val="150000"/>
                  </a:schemeClr>
                </a:solidFill>
              </a:rPr>
              <a:t>Identity and Categorisation NI</a:t>
            </a:r>
            <a:endParaRPr lang="en-GB" dirty="0">
              <a:solidFill>
                <a:schemeClr val="accent1">
                  <a:tint val="83000"/>
                  <a:satMod val="150000"/>
                </a:schemeClr>
              </a:solidFill>
            </a:endParaRPr>
          </a:p>
        </p:txBody>
      </p:sp>
      <p:sp>
        <p:nvSpPr>
          <p:cNvPr id="3" name="Content Placeholder 2"/>
          <p:cNvSpPr>
            <a:spLocks noGrp="1"/>
          </p:cNvSpPr>
          <p:nvPr>
            <p:ph idx="1"/>
          </p:nvPr>
        </p:nvSpPr>
        <p:spPr>
          <a:xfrm>
            <a:off x="457200" y="1143000"/>
            <a:ext cx="8229600" cy="5311775"/>
          </a:xfrm>
        </p:spPr>
        <p:txBody>
          <a:bodyPr>
            <a:normAutofit fontScale="85000" lnSpcReduction="20000"/>
          </a:bodyPr>
          <a:lstStyle/>
          <a:p>
            <a:pPr marL="448056" indent="-384048" eaLnBrk="1" fontAlgn="auto" hangingPunct="1">
              <a:spcAft>
                <a:spcPts val="0"/>
              </a:spcAft>
              <a:buFont typeface="Wingdings 2"/>
              <a:buChar char=""/>
              <a:defRPr/>
            </a:pPr>
            <a:r>
              <a:rPr lang="en-GB" dirty="0" smtClean="0"/>
              <a:t>In the Province of Northern Ireland, Social identities are strongly overlapping:</a:t>
            </a:r>
          </a:p>
          <a:p>
            <a:pPr marL="822960" lvl="1" eaLnBrk="1" fontAlgn="auto" hangingPunct="1">
              <a:spcAft>
                <a:spcPts val="0"/>
              </a:spcAft>
              <a:buFont typeface="Verdana"/>
              <a:buChar char="›"/>
              <a:defRPr/>
            </a:pPr>
            <a:r>
              <a:rPr lang="en-GB" dirty="0" smtClean="0"/>
              <a:t>Political </a:t>
            </a:r>
            <a:r>
              <a:rPr lang="en-GB" i="1" dirty="0" smtClean="0"/>
              <a:t>(Unionist, Republicanism),</a:t>
            </a:r>
            <a:r>
              <a:rPr lang="en-GB" dirty="0" smtClean="0"/>
              <a:t> </a:t>
            </a:r>
          </a:p>
          <a:p>
            <a:pPr marL="822960" lvl="1" eaLnBrk="1" fontAlgn="auto" hangingPunct="1">
              <a:spcAft>
                <a:spcPts val="0"/>
              </a:spcAft>
              <a:buFont typeface="Verdana"/>
              <a:buChar char="›"/>
              <a:defRPr/>
            </a:pPr>
            <a:r>
              <a:rPr lang="en-GB" dirty="0" smtClean="0"/>
              <a:t>Social (</a:t>
            </a:r>
            <a:r>
              <a:rPr lang="en-GB" i="1" dirty="0" smtClean="0"/>
              <a:t>Class, Organizations, Gender) </a:t>
            </a:r>
            <a:r>
              <a:rPr lang="en-GB" dirty="0" smtClean="0"/>
              <a:t>and </a:t>
            </a:r>
          </a:p>
          <a:p>
            <a:pPr marL="822960" lvl="1" eaLnBrk="1" fontAlgn="auto" hangingPunct="1">
              <a:spcAft>
                <a:spcPts val="0"/>
              </a:spcAft>
              <a:buFont typeface="Verdana"/>
              <a:buChar char="›"/>
              <a:defRPr/>
            </a:pPr>
            <a:r>
              <a:rPr lang="en-GB" dirty="0" smtClean="0"/>
              <a:t>Religious </a:t>
            </a:r>
            <a:r>
              <a:rPr lang="en-GB" i="1" dirty="0" smtClean="0"/>
              <a:t>([Roman] Catholic,</a:t>
            </a:r>
            <a:r>
              <a:rPr lang="en-GB" dirty="0" smtClean="0"/>
              <a:t> </a:t>
            </a:r>
            <a:r>
              <a:rPr lang="en-GB" i="1" dirty="0" smtClean="0"/>
              <a:t>Protestant (</a:t>
            </a:r>
            <a:r>
              <a:rPr lang="en-GB" i="1" dirty="0" err="1" smtClean="0"/>
              <a:t>Cof</a:t>
            </a:r>
            <a:r>
              <a:rPr lang="en-GB" i="1" dirty="0" smtClean="0"/>
              <a:t> I, other)</a:t>
            </a:r>
          </a:p>
          <a:p>
            <a:pPr marL="448056" indent="-384048" eaLnBrk="1" fontAlgn="auto" hangingPunct="1">
              <a:spcAft>
                <a:spcPts val="0"/>
              </a:spcAft>
              <a:buFont typeface="Wingdings 2"/>
              <a:buChar char=""/>
              <a:defRPr/>
            </a:pPr>
            <a:r>
              <a:rPr lang="en-GB" dirty="0" smtClean="0"/>
              <a:t>Often thought of as a simple  </a:t>
            </a:r>
            <a:r>
              <a:rPr lang="en-GB" b="1" dirty="0" smtClean="0"/>
              <a:t>religious polarisation </a:t>
            </a:r>
            <a:r>
              <a:rPr lang="en-GB" dirty="0" smtClean="0"/>
              <a:t>(e.g. religion as an ethnic marker), but actually a more complex pattern.</a:t>
            </a:r>
          </a:p>
          <a:p>
            <a:pPr marL="448056" indent="-384048" eaLnBrk="1" fontAlgn="auto" hangingPunct="1">
              <a:spcAft>
                <a:spcPts val="0"/>
              </a:spcAft>
              <a:buFont typeface="Wingdings 2"/>
              <a:buChar char=""/>
              <a:defRPr/>
            </a:pPr>
            <a:r>
              <a:rPr lang="en-GB" dirty="0" smtClean="0"/>
              <a:t>A recent study by Stringer investigated social networks and in/out group membership  based on a range of religious denominations </a:t>
            </a:r>
          </a:p>
          <a:p>
            <a:pPr marL="822960" lvl="1" eaLnBrk="1" fontAlgn="auto" hangingPunct="1">
              <a:spcAft>
                <a:spcPts val="0"/>
              </a:spcAft>
              <a:buFont typeface="Verdana"/>
              <a:buChar char="›"/>
              <a:defRPr/>
            </a:pPr>
            <a:r>
              <a:rPr lang="en-GB" dirty="0" smtClean="0"/>
              <a:t>Using a heterogeneous set of identities, organizations and affiliations </a:t>
            </a:r>
          </a:p>
          <a:p>
            <a:pPr marL="822960" lvl="1" eaLnBrk="1" fontAlgn="auto" hangingPunct="1">
              <a:spcAft>
                <a:spcPts val="0"/>
              </a:spcAft>
              <a:buFont typeface="Verdana"/>
              <a:buChar char="›"/>
              <a:defRPr/>
            </a:pPr>
            <a:r>
              <a:rPr lang="en-GB" dirty="0" smtClean="0"/>
              <a:t>And using a </a:t>
            </a:r>
            <a:r>
              <a:rPr lang="en-GB" b="1" dirty="0" smtClean="0"/>
              <a:t>free-sorting </a:t>
            </a:r>
            <a:r>
              <a:rPr lang="en-GB" dirty="0" smtClean="0"/>
              <a:t>task to allow relevant categories to emerge &amp; their inter-</a:t>
            </a:r>
            <a:r>
              <a:rPr lang="en-GB" dirty="0" err="1" smtClean="0"/>
              <a:t>relatiopns</a:t>
            </a:r>
            <a:r>
              <a:rPr lang="en-GB" dirty="0" smtClean="0"/>
              <a:t> to be investigated.</a:t>
            </a:r>
            <a:endParaRPr lang="en-GB" dirty="0"/>
          </a:p>
        </p:txBody>
      </p:sp>
      <p:sp>
        <p:nvSpPr>
          <p:cNvPr id="922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FEF9599-3D63-472C-A448-0D2A103843E9}" type="slidenum">
              <a:rPr lang="en-GB" smtClean="0"/>
              <a:pPr/>
              <a:t>2</a:t>
            </a:fld>
            <a:endParaRPr lang="en-GB"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85728"/>
            <a:ext cx="428628" cy="6153912"/>
          </a:xfrm>
        </p:spPr>
        <p:txBody>
          <a:bodyPr>
            <a:normAutofit fontScale="90000"/>
          </a:bodyPr>
          <a:lstStyle/>
          <a:p>
            <a:r>
              <a:rPr lang="en-GB" sz="2000" dirty="0" smtClean="0"/>
              <a:t>CHRISTCHURCH INDEP. EVANGELICAL </a:t>
            </a:r>
            <a:endParaRPr lang="en-GB" sz="2000" dirty="0"/>
          </a:p>
        </p:txBody>
      </p:sp>
      <p:sp>
        <p:nvSpPr>
          <p:cNvPr id="3" name="Text Placeholder 2"/>
          <p:cNvSpPr>
            <a:spLocks noGrp="1"/>
          </p:cNvSpPr>
          <p:nvPr>
            <p:ph type="body" idx="1"/>
          </p:nvPr>
        </p:nvSpPr>
        <p:spPr>
          <a:xfrm>
            <a:off x="714348" y="290732"/>
            <a:ext cx="357190" cy="3017520"/>
          </a:xfrm>
        </p:spPr>
        <p:txBody>
          <a:bodyPr/>
          <a:lstStyle/>
          <a:p>
            <a:r>
              <a:rPr lang="en-GB" dirty="0" smtClean="0"/>
              <a:t>MDSORT </a:t>
            </a:r>
            <a:endParaRPr lang="en-GB" dirty="0"/>
          </a:p>
        </p:txBody>
      </p:sp>
      <p:sp>
        <p:nvSpPr>
          <p:cNvPr id="4" name="Text Placeholder 3"/>
          <p:cNvSpPr>
            <a:spLocks noGrp="1"/>
          </p:cNvSpPr>
          <p:nvPr>
            <p:ph type="body" sz="half" idx="3"/>
          </p:nvPr>
        </p:nvSpPr>
        <p:spPr>
          <a:xfrm>
            <a:off x="714348" y="2714620"/>
            <a:ext cx="571504" cy="3017520"/>
          </a:xfrm>
        </p:spPr>
        <p:txBody>
          <a:bodyPr/>
          <a:lstStyle/>
          <a:p>
            <a:r>
              <a:rPr lang="en-GB" dirty="0" smtClean="0"/>
              <a:t>identification</a:t>
            </a:r>
            <a:endParaRPr lang="en-GB" dirty="0"/>
          </a:p>
        </p:txBody>
      </p:sp>
      <p:pic>
        <p:nvPicPr>
          <p:cNvPr id="9" name="Content Placeholder 8" descr="ReducedC-Gp-2D.jpg"/>
          <p:cNvPicPr>
            <a:picLocks noGrp="1" noChangeAspect="1"/>
          </p:cNvPicPr>
          <p:nvPr>
            <p:ph sz="quarter" idx="2"/>
          </p:nvPr>
        </p:nvPicPr>
        <p:blipFill>
          <a:blip r:embed="rId3" cstate="print"/>
          <a:stretch>
            <a:fillRect/>
          </a:stretch>
        </p:blipFill>
        <p:spPr>
          <a:xfrm>
            <a:off x="1355710" y="0"/>
            <a:ext cx="6145248" cy="4500570"/>
          </a:xfrm>
        </p:spPr>
      </p:pic>
      <p:sp>
        <p:nvSpPr>
          <p:cNvPr id="8" name="Slide Number Placeholder 7"/>
          <p:cNvSpPr>
            <a:spLocks noGrp="1"/>
          </p:cNvSpPr>
          <p:nvPr>
            <p:ph type="sldNum" sz="quarter" idx="12"/>
          </p:nvPr>
        </p:nvSpPr>
        <p:spPr/>
        <p:txBody>
          <a:bodyPr/>
          <a:lstStyle/>
          <a:p>
            <a:pPr>
              <a:defRPr/>
            </a:pPr>
            <a:fld id="{64BF4513-5323-4723-A2A4-87655F8B6CF0}" type="slidenum">
              <a:rPr lang="en-GB" smtClean="0"/>
              <a:pPr>
                <a:defRPr/>
              </a:pPr>
              <a:t>20</a:t>
            </a:fld>
            <a:endParaRPr lang="en-GB"/>
          </a:p>
        </p:txBody>
      </p:sp>
      <p:pic>
        <p:nvPicPr>
          <p:cNvPr id="67586" name="Picture 2"/>
          <p:cNvPicPr>
            <a:picLocks noGrp="1" noChangeAspect="1" noChangeArrowheads="1"/>
          </p:cNvPicPr>
          <p:nvPr>
            <p:ph sz="quarter" idx="4"/>
          </p:nvPr>
        </p:nvPicPr>
        <p:blipFill>
          <a:blip r:embed="rId4" cstate="print"/>
          <a:srcRect/>
          <a:stretch>
            <a:fillRect/>
          </a:stretch>
        </p:blipFill>
        <p:spPr bwMode="auto">
          <a:xfrm>
            <a:off x="2428860" y="4643446"/>
            <a:ext cx="4357718" cy="20002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Roman Catholic</a:t>
            </a:r>
            <a:endParaRPr lang="en-GB" dirty="0"/>
          </a:p>
        </p:txBody>
      </p:sp>
      <p:sp>
        <p:nvSpPr>
          <p:cNvPr id="3" name="Text Placeholder 2"/>
          <p:cNvSpPr>
            <a:spLocks noGrp="1"/>
          </p:cNvSpPr>
          <p:nvPr>
            <p:ph type="body" idx="1"/>
          </p:nvPr>
        </p:nvSpPr>
        <p:spPr/>
        <p:txBody>
          <a:bodyPr/>
          <a:lstStyle/>
          <a:p>
            <a:r>
              <a:rPr lang="en-GB" dirty="0" smtClean="0"/>
              <a:t>MDSORT</a:t>
            </a:r>
            <a:endParaRPr lang="en-GB" dirty="0"/>
          </a:p>
        </p:txBody>
      </p:sp>
      <p:sp>
        <p:nvSpPr>
          <p:cNvPr id="4" name="Text Placeholder 3"/>
          <p:cNvSpPr>
            <a:spLocks noGrp="1"/>
          </p:cNvSpPr>
          <p:nvPr>
            <p:ph type="body" sz="half" idx="3"/>
          </p:nvPr>
        </p:nvSpPr>
        <p:spPr>
          <a:xfrm>
            <a:off x="1365006" y="3929066"/>
            <a:ext cx="581024" cy="2515578"/>
          </a:xfrm>
        </p:spPr>
        <p:txBody>
          <a:bodyPr/>
          <a:lstStyle/>
          <a:p>
            <a:r>
              <a:rPr lang="en-GB" dirty="0" smtClean="0"/>
              <a:t>Identification</a:t>
            </a:r>
            <a:endParaRPr lang="en-GB" dirty="0"/>
          </a:p>
        </p:txBody>
      </p:sp>
      <p:sp>
        <p:nvSpPr>
          <p:cNvPr id="7" name="Footer Placeholder 6"/>
          <p:cNvSpPr>
            <a:spLocks noGrp="1"/>
          </p:cNvSpPr>
          <p:nvPr>
            <p:ph type="ftr" sz="quarter" idx="13"/>
          </p:nvPr>
        </p:nvSpPr>
        <p:spPr>
          <a:xfrm>
            <a:off x="457200" y="6481763"/>
            <a:ext cx="328586" cy="90509"/>
          </a:xfrm>
        </p:spPr>
        <p:txBody>
          <a:bodyPr/>
          <a:lstStyle/>
          <a:p>
            <a:pPr>
              <a:defRPr/>
            </a:pPr>
            <a:endParaRPr lang="en-GB" dirty="0"/>
          </a:p>
        </p:txBody>
      </p:sp>
      <p:sp>
        <p:nvSpPr>
          <p:cNvPr id="8" name="Slide Number Placeholder 7"/>
          <p:cNvSpPr>
            <a:spLocks noGrp="1"/>
          </p:cNvSpPr>
          <p:nvPr>
            <p:ph type="sldNum" sz="quarter" idx="12"/>
          </p:nvPr>
        </p:nvSpPr>
        <p:spPr/>
        <p:txBody>
          <a:bodyPr/>
          <a:lstStyle/>
          <a:p>
            <a:pPr>
              <a:defRPr/>
            </a:pPr>
            <a:fld id="{64BF4513-5323-4723-A2A4-87655F8B6CF0}" type="slidenum">
              <a:rPr lang="en-GB" smtClean="0"/>
              <a:pPr>
                <a:defRPr/>
              </a:pPr>
              <a:t>21</a:t>
            </a:fld>
            <a:endParaRPr lang="en-GB"/>
          </a:p>
        </p:txBody>
      </p:sp>
      <p:pic>
        <p:nvPicPr>
          <p:cNvPr id="68610" name="Picture 2"/>
          <p:cNvPicPr>
            <a:picLocks noGrp="1" noChangeAspect="1" noChangeArrowheads="1"/>
          </p:cNvPicPr>
          <p:nvPr>
            <p:ph sz="quarter" idx="4"/>
          </p:nvPr>
        </p:nvPicPr>
        <p:blipFill>
          <a:blip r:embed="rId3" cstate="print"/>
          <a:srcRect/>
          <a:stretch>
            <a:fillRect/>
          </a:stretch>
        </p:blipFill>
        <p:spPr bwMode="auto">
          <a:xfrm>
            <a:off x="2156672" y="4357694"/>
            <a:ext cx="5100892" cy="2004828"/>
          </a:xfrm>
          <a:prstGeom prst="rect">
            <a:avLst/>
          </a:prstGeom>
          <a:noFill/>
          <a:ln w="9525">
            <a:noFill/>
            <a:miter lim="800000"/>
            <a:headEnd/>
            <a:tailEnd/>
          </a:ln>
          <a:effectLst/>
        </p:spPr>
      </p:pic>
      <p:pic>
        <p:nvPicPr>
          <p:cNvPr id="11" name="Content Placeholder 10" descr="RC-MDSORT.jpg"/>
          <p:cNvPicPr>
            <a:picLocks noGrp="1" noChangeAspect="1"/>
          </p:cNvPicPr>
          <p:nvPr>
            <p:ph sz="quarter" idx="2"/>
          </p:nvPr>
        </p:nvPicPr>
        <p:blipFill>
          <a:blip r:embed="rId4" cstate="print"/>
          <a:stretch>
            <a:fillRect/>
          </a:stretch>
        </p:blipFill>
        <p:spPr>
          <a:xfrm>
            <a:off x="2257023" y="290513"/>
            <a:ext cx="5457830" cy="3638553"/>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466150" cy="6153912"/>
          </a:xfrm>
        </p:spPr>
        <p:txBody>
          <a:bodyPr>
            <a:normAutofit fontScale="90000"/>
          </a:bodyPr>
          <a:lstStyle/>
          <a:p>
            <a:r>
              <a:rPr lang="en-GB" dirty="0" smtClean="0"/>
              <a:t>Church of Ireland (Anglican)</a:t>
            </a:r>
            <a:endParaRPr lang="en-GB" dirty="0"/>
          </a:p>
        </p:txBody>
      </p:sp>
      <p:sp>
        <p:nvSpPr>
          <p:cNvPr id="3" name="Text Placeholder 2"/>
          <p:cNvSpPr>
            <a:spLocks noGrp="1"/>
          </p:cNvSpPr>
          <p:nvPr>
            <p:ph type="body" idx="1"/>
          </p:nvPr>
        </p:nvSpPr>
        <p:spPr/>
        <p:txBody>
          <a:bodyPr/>
          <a:lstStyle/>
          <a:p>
            <a:r>
              <a:rPr lang="en-GB" dirty="0" smtClean="0"/>
              <a:t>MDSORT</a:t>
            </a:r>
            <a:endParaRPr lang="en-GB" dirty="0"/>
          </a:p>
        </p:txBody>
      </p:sp>
      <p:sp>
        <p:nvSpPr>
          <p:cNvPr id="4" name="Text Placeholder 3"/>
          <p:cNvSpPr>
            <a:spLocks noGrp="1"/>
          </p:cNvSpPr>
          <p:nvPr>
            <p:ph type="body" sz="half" idx="3"/>
          </p:nvPr>
        </p:nvSpPr>
        <p:spPr/>
        <p:txBody>
          <a:bodyPr/>
          <a:lstStyle/>
          <a:p>
            <a:r>
              <a:rPr lang="en-GB" dirty="0" smtClean="0"/>
              <a:t>Identification</a:t>
            </a:r>
            <a:endParaRPr lang="en-GB" dirty="0"/>
          </a:p>
        </p:txBody>
      </p:sp>
      <p:sp>
        <p:nvSpPr>
          <p:cNvPr id="8" name="Slide Number Placeholder 7"/>
          <p:cNvSpPr>
            <a:spLocks noGrp="1"/>
          </p:cNvSpPr>
          <p:nvPr>
            <p:ph type="sldNum" sz="quarter" idx="12"/>
          </p:nvPr>
        </p:nvSpPr>
        <p:spPr/>
        <p:txBody>
          <a:bodyPr/>
          <a:lstStyle/>
          <a:p>
            <a:pPr>
              <a:defRPr/>
            </a:pPr>
            <a:fld id="{64BF4513-5323-4723-A2A4-87655F8B6CF0}" type="slidenum">
              <a:rPr lang="en-GB" smtClean="0"/>
              <a:pPr>
                <a:defRPr/>
              </a:pPr>
              <a:t>22</a:t>
            </a:fld>
            <a:endParaRPr lang="en-GB"/>
          </a:p>
        </p:txBody>
      </p:sp>
      <p:pic>
        <p:nvPicPr>
          <p:cNvPr id="69634" name="Picture 2"/>
          <p:cNvPicPr>
            <a:picLocks noGrp="1" noChangeAspect="1" noChangeArrowheads="1"/>
          </p:cNvPicPr>
          <p:nvPr>
            <p:ph sz="quarter" idx="4"/>
          </p:nvPr>
        </p:nvPicPr>
        <p:blipFill>
          <a:blip r:embed="rId3" cstate="print"/>
          <a:srcRect/>
          <a:stretch>
            <a:fillRect/>
          </a:stretch>
        </p:blipFill>
        <p:spPr bwMode="auto">
          <a:xfrm>
            <a:off x="2192566" y="4500570"/>
            <a:ext cx="5268550" cy="1902532"/>
          </a:xfrm>
          <a:prstGeom prst="rect">
            <a:avLst/>
          </a:prstGeom>
          <a:noFill/>
          <a:ln w="9525">
            <a:noFill/>
            <a:miter lim="800000"/>
            <a:headEnd/>
            <a:tailEnd/>
          </a:ln>
          <a:effectLst/>
        </p:spPr>
      </p:pic>
      <p:pic>
        <p:nvPicPr>
          <p:cNvPr id="13" name="Content Placeholder 12" descr="CofI-MDSORT.jpg"/>
          <p:cNvPicPr>
            <a:picLocks noGrp="1" noChangeAspect="1"/>
          </p:cNvPicPr>
          <p:nvPr>
            <p:ph sz="quarter" idx="2"/>
          </p:nvPr>
        </p:nvPicPr>
        <p:blipFill>
          <a:blip r:embed="rId4" cstate="print"/>
          <a:stretch>
            <a:fillRect/>
          </a:stretch>
        </p:blipFill>
        <p:spPr>
          <a:xfrm>
            <a:off x="2610897" y="290513"/>
            <a:ext cx="4923081" cy="3709991"/>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32614"/>
          </a:xfrm>
        </p:spPr>
        <p:txBody>
          <a:bodyPr/>
          <a:lstStyle/>
          <a:p>
            <a:r>
              <a:rPr lang="en-GB" b="1" dirty="0" smtClean="0">
                <a:solidFill>
                  <a:schemeClr val="accent1">
                    <a:tint val="83000"/>
                    <a:satMod val="150000"/>
                  </a:schemeClr>
                </a:solidFill>
              </a:rPr>
              <a:t>Identity and Categorisation NI</a:t>
            </a:r>
            <a:endParaRPr lang="en-GB" dirty="0"/>
          </a:p>
        </p:txBody>
      </p:sp>
      <p:sp>
        <p:nvSpPr>
          <p:cNvPr id="3" name="Content Placeholder 2"/>
          <p:cNvSpPr>
            <a:spLocks noGrp="1"/>
          </p:cNvSpPr>
          <p:nvPr>
            <p:ph idx="1"/>
          </p:nvPr>
        </p:nvSpPr>
        <p:spPr>
          <a:xfrm>
            <a:off x="457200" y="928670"/>
            <a:ext cx="8229600" cy="5643602"/>
          </a:xfrm>
        </p:spPr>
        <p:txBody>
          <a:bodyPr/>
          <a:lstStyle/>
          <a:p>
            <a:pPr>
              <a:buNone/>
            </a:pPr>
            <a:r>
              <a:rPr lang="en-GB" b="1" u="sng" dirty="0" smtClean="0"/>
              <a:t>So what? </a:t>
            </a:r>
            <a:r>
              <a:rPr lang="en-GB" u="sng" dirty="0" smtClean="0"/>
              <a:t>Some Conclusions &amp; Results</a:t>
            </a:r>
          </a:p>
          <a:p>
            <a:pPr>
              <a:buNone/>
            </a:pPr>
            <a:r>
              <a:rPr lang="en-GB" sz="2000" b="1" dirty="0" smtClean="0"/>
              <a:t>Similarity, difference and belonging </a:t>
            </a:r>
            <a:r>
              <a:rPr lang="en-GB" sz="2000" dirty="0" smtClean="0"/>
              <a:t>are central concepts to this account. Despite common perception, bipolarisation is (grossly) inadequate  representation</a:t>
            </a:r>
          </a:p>
          <a:p>
            <a:pPr>
              <a:buFont typeface="Arial" pitchFamily="34" charset="0"/>
              <a:buChar char="•"/>
            </a:pPr>
            <a:r>
              <a:rPr lang="en-GB" sz="2000" dirty="0" smtClean="0"/>
              <a:t>several groups and bases &amp; contexts for judgment;</a:t>
            </a:r>
          </a:p>
          <a:p>
            <a:pPr>
              <a:buFont typeface="Arial" pitchFamily="34" charset="0"/>
              <a:buChar char="•"/>
            </a:pPr>
            <a:r>
              <a:rPr lang="en-GB" sz="2000" dirty="0" smtClean="0"/>
              <a:t> mediation via 3</a:t>
            </a:r>
            <a:r>
              <a:rPr lang="en-GB" sz="2000" baseline="30000" dirty="0" smtClean="0"/>
              <a:t>rd</a:t>
            </a:r>
            <a:r>
              <a:rPr lang="en-GB" sz="2000" dirty="0" smtClean="0"/>
              <a:t> groups, and (multiple) positive &amp; negative </a:t>
            </a:r>
          </a:p>
          <a:p>
            <a:pPr>
              <a:buFont typeface="Arial" pitchFamily="34" charset="0"/>
              <a:buChar char="•"/>
            </a:pPr>
            <a:r>
              <a:rPr lang="en-GB" sz="2000" dirty="0" smtClean="0"/>
              <a:t>belonging is better seen as evaluation on perceived similarities… </a:t>
            </a:r>
          </a:p>
          <a:p>
            <a:pPr>
              <a:buNone/>
            </a:pPr>
            <a:r>
              <a:rPr lang="en-GB" sz="2000" dirty="0" smtClean="0"/>
              <a:t>But nonetheless:</a:t>
            </a:r>
          </a:p>
          <a:p>
            <a:pPr>
              <a:buFont typeface="Arial" pitchFamily="34" charset="0"/>
              <a:buChar char="•"/>
            </a:pPr>
            <a:r>
              <a:rPr lang="en-GB" sz="2000" dirty="0" smtClean="0"/>
              <a:t>Shared perspectives within religious communities, with unusual “tight” in-groups and distant out-groups </a:t>
            </a:r>
          </a:p>
          <a:p>
            <a:pPr>
              <a:buFont typeface="Arial" pitchFamily="34" charset="0"/>
              <a:buChar char="•"/>
            </a:pPr>
            <a:r>
              <a:rPr lang="en-GB" sz="2000" dirty="0" smtClean="0"/>
              <a:t>high consensus not only about boundaries but also evaluations of out-groups</a:t>
            </a:r>
          </a:p>
          <a:p>
            <a:pPr>
              <a:buFont typeface="Arial" pitchFamily="34" charset="0"/>
              <a:buChar char="•"/>
            </a:pPr>
            <a:r>
              <a:rPr lang="en-GB" sz="2000" dirty="0" smtClean="0"/>
              <a:t>Only partial symmetry/reciprocity between groups .</a:t>
            </a:r>
          </a:p>
          <a:p>
            <a:pPr>
              <a:buNone/>
            </a:pPr>
            <a:r>
              <a:rPr lang="en-GB" sz="2000" dirty="0" smtClean="0"/>
              <a:t>Almost all of these issues can in principle be approached and tackled within this methodological framework.</a:t>
            </a:r>
          </a:p>
        </p:txBody>
      </p:sp>
      <p:sp>
        <p:nvSpPr>
          <p:cNvPr id="4" name="Slide Number Placeholder 3"/>
          <p:cNvSpPr>
            <a:spLocks noGrp="1"/>
          </p:cNvSpPr>
          <p:nvPr>
            <p:ph type="sldNum" sz="quarter" idx="12"/>
          </p:nvPr>
        </p:nvSpPr>
        <p:spPr/>
        <p:txBody>
          <a:bodyPr/>
          <a:lstStyle/>
          <a:p>
            <a:pPr>
              <a:defRPr/>
            </a:pPr>
            <a:fld id="{C43FABBF-E209-4BC1-ABF0-2FCE36B77B91}" type="slidenum">
              <a:rPr lang="en-GB" smtClean="0"/>
              <a:pPr>
                <a:defRPr/>
              </a:pPr>
              <a:t>23</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75490"/>
          </a:xfrm>
        </p:spPr>
        <p:txBody>
          <a:bodyPr>
            <a:normAutofit fontScale="90000"/>
          </a:bodyPr>
          <a:lstStyle/>
          <a:p>
            <a:pPr marL="484632" indent="0" eaLnBrk="1" fontAlgn="auto" hangingPunct="1">
              <a:spcAft>
                <a:spcPts val="0"/>
              </a:spcAft>
              <a:defRPr/>
            </a:pPr>
            <a:r>
              <a:rPr lang="en-GB" b="1" dirty="0" smtClean="0">
                <a:solidFill>
                  <a:schemeClr val="accent1">
                    <a:tint val="83000"/>
                    <a:satMod val="150000"/>
                  </a:schemeClr>
                </a:solidFill>
              </a:rPr>
              <a:t>Identity and Categorisation NI</a:t>
            </a:r>
            <a:endParaRPr lang="en-GB" dirty="0">
              <a:solidFill>
                <a:schemeClr val="accent1">
                  <a:tint val="83000"/>
                  <a:satMod val="150000"/>
                </a:schemeClr>
              </a:solidFill>
            </a:endParaRPr>
          </a:p>
        </p:txBody>
      </p:sp>
      <p:sp>
        <p:nvSpPr>
          <p:cNvPr id="10243" name="Content Placeholder 2"/>
          <p:cNvSpPr>
            <a:spLocks noGrp="1"/>
          </p:cNvSpPr>
          <p:nvPr>
            <p:ph idx="1"/>
          </p:nvPr>
        </p:nvSpPr>
        <p:spPr>
          <a:xfrm>
            <a:off x="457200" y="1214438"/>
            <a:ext cx="8229600" cy="5240337"/>
          </a:xfrm>
        </p:spPr>
        <p:txBody>
          <a:bodyPr>
            <a:normAutofit/>
          </a:bodyPr>
          <a:lstStyle/>
          <a:p>
            <a:pPr marL="448056" indent="-384048" eaLnBrk="1" fontAlgn="auto" hangingPunct="1">
              <a:spcAft>
                <a:spcPts val="0"/>
              </a:spcAft>
              <a:buFont typeface="Wingdings 2"/>
              <a:buChar char=""/>
              <a:defRPr/>
            </a:pPr>
            <a:r>
              <a:rPr lang="en-GB" dirty="0" smtClean="0"/>
              <a:t>The resulting </a:t>
            </a:r>
            <a:r>
              <a:rPr lang="en-GB" dirty="0" err="1" smtClean="0"/>
              <a:t>sortings</a:t>
            </a:r>
            <a:r>
              <a:rPr lang="en-GB" dirty="0" smtClean="0"/>
              <a:t> data also </a:t>
            </a:r>
          </a:p>
          <a:p>
            <a:pPr marL="822960" lvl="1" eaLnBrk="1" fontAlgn="auto" hangingPunct="1">
              <a:spcAft>
                <a:spcPts val="0"/>
              </a:spcAft>
              <a:buFont typeface="Verdana"/>
              <a:buChar char="›"/>
              <a:defRPr/>
            </a:pPr>
            <a:r>
              <a:rPr lang="en-GB" dirty="0" smtClean="0"/>
              <a:t>illustrate extreme forms of categorisation</a:t>
            </a:r>
          </a:p>
          <a:p>
            <a:pPr marL="822960" lvl="1" eaLnBrk="1" fontAlgn="auto" hangingPunct="1">
              <a:spcAft>
                <a:spcPts val="0"/>
              </a:spcAft>
              <a:buFont typeface="Verdana"/>
              <a:buChar char="›"/>
              <a:defRPr/>
            </a:pPr>
            <a:r>
              <a:rPr lang="en-GB" dirty="0" smtClean="0"/>
              <a:t>But still show significant differences.</a:t>
            </a:r>
          </a:p>
          <a:p>
            <a:pPr marL="822960" lvl="1" eaLnBrk="1" fontAlgn="auto" hangingPunct="1">
              <a:spcAft>
                <a:spcPts val="0"/>
              </a:spcAft>
              <a:buFont typeface="Verdana"/>
              <a:buChar char="›"/>
              <a:defRPr/>
            </a:pPr>
            <a:endParaRPr lang="en-GB" dirty="0" smtClean="0"/>
          </a:p>
          <a:p>
            <a:pPr marL="448056" indent="-384048" eaLnBrk="1" fontAlgn="auto" hangingPunct="1">
              <a:spcAft>
                <a:spcPts val="0"/>
              </a:spcAft>
              <a:buFont typeface="Wingdings 2"/>
              <a:buChar char=""/>
              <a:defRPr/>
            </a:pPr>
            <a:r>
              <a:rPr lang="en-GB" dirty="0" smtClean="0"/>
              <a:t>By including questions on "</a:t>
            </a:r>
            <a:r>
              <a:rPr lang="en-GB" b="1" i="1" dirty="0" smtClean="0"/>
              <a:t>See yourself as</a:t>
            </a:r>
            <a:r>
              <a:rPr lang="en-GB" dirty="0" smtClean="0"/>
              <a:t>” for the Identities, it revealed relevance of the concept of </a:t>
            </a:r>
            <a:r>
              <a:rPr lang="en-GB" b="1" dirty="0" smtClean="0"/>
              <a:t>reference groups</a:t>
            </a:r>
            <a:r>
              <a:rPr lang="en-GB" dirty="0" smtClean="0"/>
              <a:t> to the explanatory account. </a:t>
            </a:r>
          </a:p>
          <a:p>
            <a:pPr marL="822960" lvl="1" eaLnBrk="1" fontAlgn="auto" hangingPunct="1">
              <a:spcAft>
                <a:spcPts val="0"/>
              </a:spcAft>
              <a:buFont typeface="Verdana"/>
              <a:buChar char="›"/>
              <a:defRPr/>
            </a:pPr>
            <a:r>
              <a:rPr lang="en-GB" dirty="0" smtClean="0"/>
              <a:t>The use (and some shortcomings) of the </a:t>
            </a:r>
            <a:r>
              <a:rPr lang="en-GB" b="1" dirty="0" smtClean="0"/>
              <a:t>method of free-sorting </a:t>
            </a:r>
            <a:r>
              <a:rPr lang="en-GB" sz="2000" dirty="0" smtClean="0"/>
              <a:t>(Coxon 1999)</a:t>
            </a:r>
            <a:r>
              <a:rPr lang="en-GB" dirty="0" smtClean="0"/>
              <a:t>are well illustrated by these data and their analysis. </a:t>
            </a:r>
          </a:p>
          <a:p>
            <a:pPr marL="448056" indent="-384048" eaLnBrk="1" fontAlgn="auto" hangingPunct="1">
              <a:spcAft>
                <a:spcPts val="0"/>
              </a:spcAft>
              <a:buFont typeface="Wingdings 2"/>
              <a:buChar char=""/>
              <a:defRPr/>
            </a:pPr>
            <a:endParaRPr lang="en-GB" dirty="0" smtClean="0"/>
          </a:p>
        </p:txBody>
      </p:sp>
      <p:sp>
        <p:nvSpPr>
          <p:cNvPr id="1024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C688CBD-80FA-4121-9BCD-BDDDE53ACA50}" type="slidenum">
              <a:rPr lang="en-GB" smtClean="0"/>
              <a:pPr/>
              <a:t>3</a:t>
            </a:fld>
            <a:endParaRPr lang="en-GB"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857256"/>
          </a:xfrm>
        </p:spPr>
        <p:txBody>
          <a:bodyPr>
            <a:normAutofit fontScale="90000"/>
          </a:bodyPr>
          <a:lstStyle/>
          <a:p>
            <a:pPr marL="484632" indent="0" eaLnBrk="1" fontAlgn="auto" hangingPunct="1">
              <a:spcAft>
                <a:spcPts val="0"/>
              </a:spcAft>
              <a:defRPr/>
            </a:pPr>
            <a:r>
              <a:rPr lang="en-GB" b="1" dirty="0" smtClean="0">
                <a:solidFill>
                  <a:schemeClr val="accent1">
                    <a:tint val="83000"/>
                    <a:satMod val="150000"/>
                  </a:schemeClr>
                </a:solidFill>
              </a:rPr>
              <a:t>Identity and Categorisation NI</a:t>
            </a:r>
            <a:endParaRPr lang="en-GB" dirty="0">
              <a:solidFill>
                <a:schemeClr val="accent1">
                  <a:tint val="83000"/>
                  <a:satMod val="150000"/>
                </a:schemeClr>
              </a:solidFill>
            </a:endParaRPr>
          </a:p>
        </p:txBody>
      </p:sp>
      <p:sp>
        <p:nvSpPr>
          <p:cNvPr id="11267" name="Content Placeholder 2"/>
          <p:cNvSpPr>
            <a:spLocks noGrp="1"/>
          </p:cNvSpPr>
          <p:nvPr>
            <p:ph idx="1"/>
          </p:nvPr>
        </p:nvSpPr>
        <p:spPr>
          <a:xfrm>
            <a:off x="457200" y="1071563"/>
            <a:ext cx="8229600" cy="5383212"/>
          </a:xfrm>
        </p:spPr>
        <p:txBody>
          <a:bodyPr/>
          <a:lstStyle/>
          <a:p>
            <a:pPr eaLnBrk="1" hangingPunct="1"/>
            <a:r>
              <a:rPr lang="en-GB" sz="2400" b="1" dirty="0" smtClean="0"/>
              <a:t>2: </a:t>
            </a:r>
            <a:r>
              <a:rPr lang="en-GB" sz="2800" b="1" dirty="0" smtClean="0"/>
              <a:t>LOCATION, CONGREGATIONS &amp; SUBJECTS</a:t>
            </a:r>
          </a:p>
          <a:p>
            <a:pPr lvl="3" eaLnBrk="1" hangingPunct="1"/>
            <a:r>
              <a:rPr lang="en-GB" sz="1400" b="1" dirty="0" smtClean="0"/>
              <a:t>ANONYMITY: Real locations, Modified Congregation names, Subject nos.</a:t>
            </a:r>
          </a:p>
          <a:p>
            <a:pPr lvl="1" eaLnBrk="1" hangingPunct="1"/>
            <a:r>
              <a:rPr lang="en-GB" sz="2000" b="1" u="sng" dirty="0" smtClean="0"/>
              <a:t>LOCATION:</a:t>
            </a:r>
            <a:r>
              <a:rPr lang="en-GB" sz="2000" b="1" dirty="0" smtClean="0"/>
              <a:t>	Province of Northern Ireland</a:t>
            </a:r>
          </a:p>
          <a:p>
            <a:pPr lvl="1" eaLnBrk="1" hangingPunct="1"/>
            <a:r>
              <a:rPr lang="en-GB" sz="2000" b="1" u="sng" dirty="0" smtClean="0"/>
              <a:t>CONGREGATIONS:</a:t>
            </a:r>
            <a:endParaRPr lang="en-GB" sz="1800" b="1" u="sng" dirty="0" smtClean="0"/>
          </a:p>
          <a:p>
            <a:pPr lvl="1" eaLnBrk="1" hangingPunct="1"/>
            <a:r>
              <a:rPr lang="en-GB" sz="1800" b="1" dirty="0" smtClean="0"/>
              <a:t>[Code]		[Denom.]			[Name]</a:t>
            </a:r>
          </a:p>
          <a:p>
            <a:pPr lvl="1" eaLnBrk="1" hangingPunct="1"/>
            <a:r>
              <a:rPr lang="en-GB" sz="1800" b="1" dirty="0" smtClean="0"/>
              <a:t>M		Church of Ireland (Anglican)	St Matthias</a:t>
            </a:r>
          </a:p>
          <a:p>
            <a:pPr lvl="1" eaLnBrk="1" hangingPunct="1"/>
            <a:r>
              <a:rPr lang="en-GB" sz="1800" b="1" dirty="0" smtClean="0"/>
              <a:t>J		Roman Catholic			</a:t>
            </a:r>
            <a:r>
              <a:rPr lang="en-GB" sz="1600" b="1" dirty="0" smtClean="0"/>
              <a:t>St John &amp; St </a:t>
            </a:r>
            <a:r>
              <a:rPr lang="en-GB" sz="1600" b="1" dirty="0" err="1" smtClean="0"/>
              <a:t>Trea</a:t>
            </a:r>
            <a:endParaRPr lang="en-GB" sz="1600" b="1" dirty="0" smtClean="0"/>
          </a:p>
          <a:p>
            <a:pPr lvl="1" eaLnBrk="1" hangingPunct="1"/>
            <a:r>
              <a:rPr lang="en-GB" sz="1600" b="1" dirty="0" smtClean="0"/>
              <a:t>C		Independent Evangelical		Christchurch</a:t>
            </a:r>
          </a:p>
          <a:p>
            <a:pPr lvl="1" eaLnBrk="1" hangingPunct="1"/>
            <a:r>
              <a:rPr lang="en-GB" sz="1600" b="1" dirty="0" smtClean="0"/>
              <a:t>B		Baha’i 	</a:t>
            </a:r>
          </a:p>
          <a:p>
            <a:pPr lvl="1" eaLnBrk="1" hangingPunct="1"/>
            <a:r>
              <a:rPr lang="en-GB" sz="1600" b="1" dirty="0" smtClean="0"/>
              <a:t>(</a:t>
            </a:r>
            <a:r>
              <a:rPr lang="en-GB" sz="1600" b="1" dirty="0" err="1" smtClean="0"/>
              <a:t>n.b</a:t>
            </a:r>
            <a:r>
              <a:rPr lang="en-GB" sz="1600" b="1" dirty="0" smtClean="0"/>
              <a:t>. Presbyterian refusal: </a:t>
            </a:r>
            <a:r>
              <a:rPr lang="en-GB" sz="1600" dirty="0" smtClean="0"/>
              <a:t>local Minister of the Presbyterian Church of Ireland, the largest local congregation,   refused to collaborate, insisting that his Church members would be unwilling to co-operate.</a:t>
            </a:r>
            <a:endParaRPr lang="en-GB" sz="1600" b="1" dirty="0" smtClean="0"/>
          </a:p>
          <a:p>
            <a:pPr lvl="1" eaLnBrk="1" hangingPunct="1"/>
            <a:r>
              <a:rPr lang="en-GB" sz="2000" b="1" dirty="0" smtClean="0"/>
              <a:t>SUBJECTS:</a:t>
            </a:r>
          </a:p>
          <a:p>
            <a:pPr lvl="2" eaLnBrk="1" hangingPunct="1"/>
            <a:r>
              <a:rPr lang="en-GB" sz="1800" b="1" dirty="0" smtClean="0"/>
              <a:t>Between 10 &amp; 12 congregants selected by gatekeepers. (see notes). Identified by number and congregational code.</a:t>
            </a:r>
          </a:p>
          <a:p>
            <a:pPr lvl="2" eaLnBrk="1" hangingPunct="1"/>
            <a:r>
              <a:rPr lang="en-GB" sz="1800" b="1" dirty="0" smtClean="0"/>
              <a:t>N= 46: </a:t>
            </a:r>
          </a:p>
          <a:p>
            <a:pPr lvl="3" eaLnBrk="1" hangingPunct="1"/>
            <a:r>
              <a:rPr lang="en-GB" sz="1800" b="1" dirty="0" smtClean="0"/>
              <a:t>M=10, 	J=11, 	C=12,	 B = 13, </a:t>
            </a:r>
          </a:p>
          <a:p>
            <a:pPr lvl="2" eaLnBrk="1" hangingPunct="1"/>
            <a:endParaRPr lang="en-GB" sz="1800" b="1" dirty="0" smtClean="0"/>
          </a:p>
          <a:p>
            <a:pPr lvl="2" eaLnBrk="1" hangingPunct="1"/>
            <a:endParaRPr lang="en-GB" sz="1800" b="1" dirty="0" smtClean="0"/>
          </a:p>
          <a:p>
            <a:pPr lvl="2" eaLnBrk="1" hangingPunct="1"/>
            <a:endParaRPr lang="en-GB" sz="1800" b="1" dirty="0" smtClean="0"/>
          </a:p>
          <a:p>
            <a:pPr lvl="2" eaLnBrk="1" hangingPunct="1"/>
            <a:endParaRPr lang="en-GB" sz="1800" b="1" dirty="0" smtClean="0"/>
          </a:p>
          <a:p>
            <a:pPr lvl="2" eaLnBrk="1" hangingPunct="1"/>
            <a:endParaRPr lang="en-GB" sz="1800" b="1" dirty="0" smtClean="0"/>
          </a:p>
          <a:p>
            <a:pPr lvl="1" eaLnBrk="1" hangingPunct="1"/>
            <a:endParaRPr lang="en-GB" sz="2000" b="1" dirty="0" smtClean="0"/>
          </a:p>
        </p:txBody>
      </p:sp>
      <p:sp>
        <p:nvSpPr>
          <p:cNvPr id="11269"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2AE20C3-BADE-4FC6-A45E-303DB25BF8BC}" type="slidenum">
              <a:rPr lang="en-GB" smtClean="0"/>
              <a:pPr/>
              <a:t>4</a:t>
            </a:fld>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32614"/>
          </a:xfrm>
        </p:spPr>
        <p:txBody>
          <a:bodyPr>
            <a:normAutofit fontScale="90000"/>
          </a:bodyPr>
          <a:lstStyle/>
          <a:p>
            <a:pPr marL="484632" indent="0" eaLnBrk="1" fontAlgn="auto" hangingPunct="1">
              <a:spcAft>
                <a:spcPts val="0"/>
              </a:spcAft>
              <a:defRPr/>
            </a:pPr>
            <a:r>
              <a:rPr lang="en-GB" b="1" dirty="0" smtClean="0">
                <a:solidFill>
                  <a:schemeClr val="accent1">
                    <a:tint val="83000"/>
                    <a:satMod val="150000"/>
                  </a:schemeClr>
                </a:solidFill>
              </a:rPr>
              <a:t>Identity and Categorisation NI</a:t>
            </a:r>
            <a:endParaRPr lang="en-GB" dirty="0">
              <a:solidFill>
                <a:schemeClr val="accent1">
                  <a:tint val="83000"/>
                  <a:satMod val="150000"/>
                </a:schemeClr>
              </a:solidFill>
            </a:endParaRPr>
          </a:p>
        </p:txBody>
      </p:sp>
      <p:sp>
        <p:nvSpPr>
          <p:cNvPr id="12291" name="Content Placeholder 2"/>
          <p:cNvSpPr>
            <a:spLocks noGrp="1"/>
          </p:cNvSpPr>
          <p:nvPr>
            <p:ph idx="1"/>
          </p:nvPr>
        </p:nvSpPr>
        <p:spPr>
          <a:xfrm>
            <a:off x="457200" y="1071563"/>
            <a:ext cx="8229600" cy="5383212"/>
          </a:xfrm>
        </p:spPr>
        <p:txBody>
          <a:bodyPr/>
          <a:lstStyle/>
          <a:p>
            <a:pPr eaLnBrk="1" hangingPunct="1"/>
            <a:r>
              <a:rPr lang="en-GB" dirty="0" smtClean="0"/>
              <a:t>“Objects” (Identification Groups/labels)</a:t>
            </a:r>
          </a:p>
          <a:p>
            <a:pPr lvl="3" eaLnBrk="1" hangingPunct="1"/>
            <a:r>
              <a:rPr lang="en-GB" sz="1600" dirty="0" smtClean="0"/>
              <a:t>Conventionally, objects refer to a single domain (or disjoint domains). These 27cover a range of domains:</a:t>
            </a:r>
          </a:p>
          <a:p>
            <a:pPr lvl="1" eaLnBrk="1" hangingPunct="1"/>
            <a:r>
              <a:rPr lang="en-GB" b="1" u="sng" dirty="0" smtClean="0"/>
              <a:t>Domains</a:t>
            </a:r>
            <a:r>
              <a:rPr lang="en-GB" u="sng" dirty="0" smtClean="0"/>
              <a:t>: </a:t>
            </a:r>
          </a:p>
          <a:p>
            <a:pPr lvl="2" eaLnBrk="1" hangingPunct="1"/>
            <a:r>
              <a:rPr lang="en-GB" dirty="0" smtClean="0"/>
              <a:t>Nationality-- Political-- Denomination Specific -- </a:t>
            </a:r>
            <a:r>
              <a:rPr lang="en-GB" dirty="0" err="1" smtClean="0"/>
              <a:t>Denom</a:t>
            </a:r>
            <a:r>
              <a:rPr lang="en-GB" dirty="0" smtClean="0"/>
              <a:t>/ Faith General—</a:t>
            </a:r>
          </a:p>
          <a:p>
            <a:pPr lvl="2" eaLnBrk="1" hangingPunct="1"/>
            <a:r>
              <a:rPr lang="en-GB" dirty="0" smtClean="0"/>
              <a:t>Gender-- Religious Marked Affiliation -- Class -- Intimacy Marker (1)</a:t>
            </a:r>
          </a:p>
          <a:p>
            <a:pPr lvl="2" eaLnBrk="1" hangingPunct="1"/>
            <a:r>
              <a:rPr lang="en-GB" sz="1600" dirty="0" smtClean="0"/>
              <a:t>See following ……………. </a:t>
            </a:r>
          </a:p>
          <a:p>
            <a:pPr lvl="2" eaLnBrk="1" hangingPunct="1"/>
            <a:endParaRPr lang="en-GB" dirty="0" smtClean="0"/>
          </a:p>
        </p:txBody>
      </p:sp>
      <p:sp>
        <p:nvSpPr>
          <p:cNvPr id="12293"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FA646F9-961D-4662-AA7F-67EF4FE963F4}" type="slidenum">
              <a:rPr lang="en-GB" smtClean="0"/>
              <a:pPr/>
              <a:t>5</a:t>
            </a:fld>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1"/>
          <p:cNvSpPr>
            <a:spLocks noGrp="1"/>
          </p:cNvSpPr>
          <p:nvPr>
            <p:ph type="ftr" sz="quarter" idx="3"/>
          </p:nvPr>
        </p:nvSpPr>
        <p:spPr bwMode="auto">
          <a:xfrm>
            <a:off x="500034" y="6572272"/>
            <a:ext cx="7000924" cy="158749"/>
          </a:xfrm>
          <a:noFill/>
          <a:ln>
            <a:miter lim="800000"/>
            <a:headEnd/>
            <a:tailEnd/>
          </a:ln>
        </p:spPr>
        <p:txBody>
          <a:bodyPr wrap="square" lIns="91440" tIns="45720" rIns="91440" bIns="45720" numCol="1" anchorCtr="0" compatLnSpc="1">
            <a:prstTxWarp prst="textNoShape">
              <a:avLst/>
            </a:prstTxWarp>
          </a:bodyPr>
          <a:lstStyle/>
          <a:p>
            <a:r>
              <a:rPr lang="en-GB" dirty="0" smtClean="0"/>
              <a:t>Coxon &amp; Stringer 2010</a:t>
            </a:r>
          </a:p>
        </p:txBody>
      </p:sp>
      <p:sp>
        <p:nvSpPr>
          <p:cNvPr id="13315"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221A239-CAAC-42D4-8536-712AD50B5EA4}" type="slidenum">
              <a:rPr lang="en-GB" smtClean="0"/>
              <a:pPr/>
              <a:t>6</a:t>
            </a:fld>
            <a:endParaRPr lang="en-GB" smtClean="0"/>
          </a:p>
        </p:txBody>
      </p:sp>
      <p:sp>
        <p:nvSpPr>
          <p:cNvPr id="3174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9" name="Table 8"/>
          <p:cNvGraphicFramePr>
            <a:graphicFrameLocks noGrp="1"/>
          </p:cNvGraphicFramePr>
          <p:nvPr/>
        </p:nvGraphicFramePr>
        <p:xfrm>
          <a:off x="1000102" y="214276"/>
          <a:ext cx="7500990" cy="6295008"/>
        </p:xfrm>
        <a:graphic>
          <a:graphicData uri="http://schemas.openxmlformats.org/drawingml/2006/table">
            <a:tbl>
              <a:tblPr/>
              <a:tblGrid>
                <a:gridCol w="1962170"/>
                <a:gridCol w="692151"/>
                <a:gridCol w="692151"/>
                <a:gridCol w="692151"/>
                <a:gridCol w="692151"/>
                <a:gridCol w="692151"/>
                <a:gridCol w="692151"/>
                <a:gridCol w="692957"/>
                <a:gridCol w="692957"/>
              </a:tblGrid>
              <a:tr h="389889">
                <a:tc rowSpan="2">
                  <a:txBody>
                    <a:bodyPr/>
                    <a:lstStyle/>
                    <a:p>
                      <a:pPr algn="ctr">
                        <a:lnSpc>
                          <a:spcPct val="115000"/>
                        </a:lnSpc>
                        <a:spcAft>
                          <a:spcPts val="1000"/>
                        </a:spcAft>
                      </a:pPr>
                      <a:r>
                        <a:rPr lang="en-GB" sz="1400" b="1" dirty="0">
                          <a:latin typeface="Calibri"/>
                          <a:ea typeface="Calibri"/>
                          <a:cs typeface="Arial"/>
                        </a:rPr>
                        <a:t>CARD </a:t>
                      </a:r>
                      <a:r>
                        <a:rPr lang="en-GB" sz="1400" b="1" dirty="0" smtClean="0">
                          <a:latin typeface="Calibri"/>
                          <a:ea typeface="Calibri"/>
                          <a:cs typeface="Arial"/>
                        </a:rPr>
                        <a:t>NAMES</a:t>
                      </a:r>
                      <a:endParaRPr lang="en-GB" sz="1400" dirty="0">
                        <a:latin typeface="Calibri"/>
                        <a:ea typeface="Calibri"/>
                        <a:cs typeface="Times New Roman"/>
                      </a:endParaRPr>
                    </a:p>
                  </a:txBody>
                  <a:tcPr marL="11475" marR="114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lnSpc>
                          <a:spcPct val="115000"/>
                        </a:lnSpc>
                        <a:spcAft>
                          <a:spcPts val="1000"/>
                        </a:spcAft>
                      </a:pPr>
                      <a:r>
                        <a:rPr lang="en-GB" sz="1400" b="1" dirty="0" smtClean="0">
                          <a:latin typeface="Calibri"/>
                          <a:ea typeface="Calibri"/>
                          <a:cs typeface="Arial"/>
                        </a:rPr>
                        <a:t>DOMAINS</a:t>
                      </a:r>
                      <a:endParaRPr lang="en-GB" sz="14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699897">
                <a:tc vMerge="1">
                  <a:txBody>
                    <a:bodyPr/>
                    <a:lstStyle/>
                    <a:p>
                      <a:endParaRPr lang="en-GB"/>
                    </a:p>
                  </a:txBody>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Ethnic / Nationality</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Political  Party</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0"/>
                        </a:spcAft>
                      </a:pPr>
                      <a:r>
                        <a:rPr lang="en-GB" sz="1100" b="1" i="1" dirty="0" err="1" smtClean="0">
                          <a:latin typeface="Calibri"/>
                          <a:ea typeface="Calibri"/>
                          <a:cs typeface="Arial"/>
                        </a:rPr>
                        <a:t>Denominl</a:t>
                      </a:r>
                      <a:r>
                        <a:rPr lang="en-GB" sz="1100" b="1" i="1" dirty="0" smtClean="0">
                          <a:latin typeface="Calibri"/>
                          <a:ea typeface="Calibri"/>
                          <a:cs typeface="Arial"/>
                        </a:rPr>
                        <a:t>.</a:t>
                      </a:r>
                      <a:endParaRPr lang="en-GB" sz="1100" dirty="0">
                        <a:latin typeface="Calibri"/>
                        <a:ea typeface="Calibri"/>
                        <a:cs typeface="Times New Roman"/>
                      </a:endParaRPr>
                    </a:p>
                    <a:p>
                      <a:pPr fontAlgn="b">
                        <a:lnSpc>
                          <a:spcPct val="115000"/>
                        </a:lnSpc>
                        <a:spcAft>
                          <a:spcPts val="1000"/>
                        </a:spcAft>
                      </a:pPr>
                      <a:r>
                        <a:rPr lang="en-GB" sz="1100" b="1" i="1" dirty="0">
                          <a:latin typeface="Calibri"/>
                          <a:ea typeface="Calibri"/>
                          <a:cs typeface="Arial"/>
                        </a:rPr>
                        <a:t>Congregation</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 Faith Group</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Gender</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0"/>
                        </a:spcAft>
                      </a:pPr>
                      <a:r>
                        <a:rPr lang="en-GB" sz="1100" b="1" i="1" kern="1200" dirty="0">
                          <a:solidFill>
                            <a:srgbClr val="000000"/>
                          </a:solidFill>
                          <a:latin typeface="Calibri"/>
                          <a:ea typeface="Calibri"/>
                          <a:cs typeface="Arial"/>
                        </a:rPr>
                        <a:t>Partisan </a:t>
                      </a:r>
                      <a:r>
                        <a:rPr lang="en-GB" sz="1100" b="1" i="1" kern="1200" dirty="0" smtClean="0">
                          <a:solidFill>
                            <a:srgbClr val="000000"/>
                          </a:solidFill>
                          <a:latin typeface="Calibri"/>
                          <a:ea typeface="Calibri"/>
                          <a:cs typeface="Arial"/>
                        </a:rPr>
                        <a:t>Voluntary</a:t>
                      </a:r>
                      <a:endParaRPr lang="en-GB" sz="1100" dirty="0">
                        <a:latin typeface="Calibri"/>
                        <a:ea typeface="Calibri"/>
                        <a:cs typeface="Times New Roman"/>
                      </a:endParaRPr>
                    </a:p>
                    <a:p>
                      <a:pPr fontAlgn="b">
                        <a:lnSpc>
                          <a:spcPct val="115000"/>
                        </a:lnSpc>
                        <a:spcAft>
                          <a:spcPts val="0"/>
                        </a:spcAft>
                      </a:pPr>
                      <a:r>
                        <a:rPr lang="en-GB" sz="1100" b="1" i="1" kern="1200" dirty="0">
                          <a:solidFill>
                            <a:srgbClr val="000000"/>
                          </a:solidFill>
                          <a:latin typeface="Calibri"/>
                          <a:ea typeface="Calibri"/>
                          <a:cs typeface="Arial"/>
                        </a:rPr>
                        <a:t>Group</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Social Class</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ct val="115000"/>
                        </a:lnSpc>
                        <a:spcAft>
                          <a:spcPts val="1000"/>
                        </a:spcAft>
                      </a:pPr>
                      <a:r>
                        <a:rPr lang="en-GB" sz="1100" b="1" i="1" kern="1200" dirty="0">
                          <a:solidFill>
                            <a:srgbClr val="000000"/>
                          </a:solidFill>
                          <a:latin typeface="Calibri"/>
                          <a:ea typeface="Calibri"/>
                          <a:cs typeface="Arial"/>
                        </a:rPr>
                        <a:t>Family marker</a:t>
                      </a:r>
                      <a:endParaRPr lang="en-GB" sz="1100" dirty="0">
                        <a:latin typeface="Calibri"/>
                        <a:ea typeface="Calibri"/>
                        <a:cs typeface="Times New Roman"/>
                      </a:endParaRPr>
                    </a:p>
                  </a:txBody>
                  <a:tcPr marL="11475" marR="114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smtClean="0">
                          <a:solidFill>
                            <a:srgbClr val="000000"/>
                          </a:solidFill>
                          <a:latin typeface="Calibri"/>
                          <a:ea typeface="Calibri"/>
                          <a:cs typeface="Arial"/>
                        </a:rPr>
                        <a:t>1. Irish</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 Scottish</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3. Irish Scots</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4. Ulster person</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5. Unionist</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6. British</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7.  Republican</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8. Middle Eastern</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9. Northern Irish</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10. Christchurch </a:t>
                      </a:r>
                      <a:r>
                        <a:rPr lang="en-GB" sz="1100" b="1" kern="1200" dirty="0" err="1">
                          <a:solidFill>
                            <a:srgbClr val="000000"/>
                          </a:solidFill>
                          <a:latin typeface="Calibri"/>
                          <a:ea typeface="Calibri"/>
                          <a:cs typeface="Arial"/>
                        </a:rPr>
                        <a:t>Independ</a:t>
                      </a:r>
                      <a:r>
                        <a:rPr lang="en-GB" sz="1100" b="1" kern="1200" dirty="0">
                          <a:solidFill>
                            <a:srgbClr val="000000"/>
                          </a:solidFill>
                          <a:latin typeface="Calibri"/>
                          <a:ea typeface="Calibri"/>
                          <a:cs typeface="Arial"/>
                        </a:rPr>
                        <a:t>.</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11.  Baha'i Community of NI</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12.  </a:t>
                      </a:r>
                      <a:r>
                        <a:rPr lang="en-GB" sz="1100" b="1" kern="1200" dirty="0" err="1">
                          <a:solidFill>
                            <a:srgbClr val="000000"/>
                          </a:solidFill>
                          <a:latin typeface="Calibri"/>
                          <a:ea typeface="Calibri"/>
                          <a:cs typeface="Arial"/>
                        </a:rPr>
                        <a:t>Ballyeglish</a:t>
                      </a:r>
                      <a:r>
                        <a:rPr lang="en-GB" sz="1100" b="1" kern="1200" dirty="0">
                          <a:solidFill>
                            <a:srgbClr val="000000"/>
                          </a:solidFill>
                          <a:latin typeface="Calibri"/>
                          <a:ea typeface="Calibri"/>
                          <a:cs typeface="Arial"/>
                        </a:rPr>
                        <a:t> </a:t>
                      </a:r>
                      <a:r>
                        <a:rPr lang="en-GB" sz="1100" b="1" kern="1200" dirty="0" err="1">
                          <a:solidFill>
                            <a:srgbClr val="000000"/>
                          </a:solidFill>
                          <a:latin typeface="Calibri"/>
                          <a:ea typeface="Calibri"/>
                          <a:cs typeface="Arial"/>
                        </a:rPr>
                        <a:t>CofI</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13. St John &amp; St </a:t>
                      </a:r>
                      <a:r>
                        <a:rPr lang="en-GB" sz="1100" b="1" kern="1200" dirty="0" err="1">
                          <a:solidFill>
                            <a:srgbClr val="000000"/>
                          </a:solidFill>
                          <a:latin typeface="Calibri"/>
                          <a:ea typeface="Calibri"/>
                          <a:cs typeface="Arial"/>
                        </a:rPr>
                        <a:t>Trea</a:t>
                      </a:r>
                      <a:r>
                        <a:rPr lang="en-GB" sz="1100" b="1" kern="1200" dirty="0">
                          <a:solidFill>
                            <a:srgbClr val="000000"/>
                          </a:solidFill>
                          <a:latin typeface="Calibri"/>
                          <a:ea typeface="Calibri"/>
                          <a:cs typeface="Arial"/>
                        </a:rPr>
                        <a:t> RC</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14. Baha'i</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*15. Christian</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16. Protestant</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17. Roman Catholic</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18. Church of Ireland</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*19. Male</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*20. Female</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21. Hibernians Supp.</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22. Orange Lodge Supp.</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*23. Upper Working Class</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*24. Lower Middle Class</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*25. Working Class</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*26. Middle Class</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a:solidFill>
                            <a:srgbClr val="000000"/>
                          </a:solidFill>
                          <a:latin typeface="Calibri"/>
                          <a:ea typeface="Calibri"/>
                          <a:cs typeface="Arial"/>
                        </a:rPr>
                        <a:t>1</a:t>
                      </a:r>
                      <a:endParaRPr lang="en-GB" sz="110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473">
                <a:tc>
                  <a:txBody>
                    <a:bodyPr/>
                    <a:lstStyle/>
                    <a:p>
                      <a:pPr fontAlgn="b">
                        <a:lnSpc>
                          <a:spcPct val="115000"/>
                        </a:lnSpc>
                        <a:spcAft>
                          <a:spcPts val="1000"/>
                        </a:spcAft>
                      </a:pPr>
                      <a:r>
                        <a:rPr lang="en-GB" sz="1100" b="1" kern="1200" dirty="0">
                          <a:solidFill>
                            <a:srgbClr val="000000"/>
                          </a:solidFill>
                          <a:latin typeface="Calibri"/>
                          <a:ea typeface="Calibri"/>
                          <a:cs typeface="Arial"/>
                        </a:rPr>
                        <a:t>*27. Belonging to my Family</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GB" sz="1100" dirty="0">
                        <a:latin typeface="Calibri"/>
                        <a:ea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15000"/>
                        </a:lnSpc>
                        <a:spcAft>
                          <a:spcPts val="1000"/>
                        </a:spcAft>
                      </a:pPr>
                      <a:r>
                        <a:rPr lang="en-GB" sz="1100" b="1" kern="1200" dirty="0">
                          <a:solidFill>
                            <a:srgbClr val="000000"/>
                          </a:solidFill>
                          <a:latin typeface="Calibri"/>
                          <a:ea typeface="Calibri"/>
                          <a:cs typeface="Arial"/>
                        </a:rPr>
                        <a:t>1</a:t>
                      </a:r>
                      <a:endParaRPr lang="en-GB" sz="1100" dirty="0">
                        <a:latin typeface="Calibri"/>
                        <a:ea typeface="Calibri"/>
                        <a:cs typeface="Times New Roman"/>
                      </a:endParaRPr>
                    </a:p>
                  </a:txBody>
                  <a:tcPr marL="11475" marR="114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589738"/>
          </a:xfrm>
        </p:spPr>
        <p:txBody>
          <a:bodyPr>
            <a:normAutofit fontScale="90000"/>
          </a:bodyPr>
          <a:lstStyle/>
          <a:p>
            <a:pPr marL="484632" indent="0" eaLnBrk="1" fontAlgn="auto" hangingPunct="1">
              <a:spcAft>
                <a:spcPts val="0"/>
              </a:spcAft>
              <a:defRPr/>
            </a:pPr>
            <a:r>
              <a:rPr lang="en-GB" b="1" dirty="0" smtClean="0">
                <a:solidFill>
                  <a:schemeClr val="accent1">
                    <a:tint val="83000"/>
                    <a:satMod val="150000"/>
                  </a:schemeClr>
                </a:solidFill>
              </a:rPr>
              <a:t>Identity and Categorisation NI</a:t>
            </a:r>
            <a:endParaRPr lang="en-GB" dirty="0">
              <a:solidFill>
                <a:schemeClr val="accent1">
                  <a:tint val="83000"/>
                  <a:satMod val="150000"/>
                </a:schemeClr>
              </a:solidFill>
            </a:endParaRPr>
          </a:p>
        </p:txBody>
      </p:sp>
      <p:sp>
        <p:nvSpPr>
          <p:cNvPr id="14339" name="Content Placeholder 2"/>
          <p:cNvSpPr>
            <a:spLocks noGrp="1"/>
          </p:cNvSpPr>
          <p:nvPr>
            <p:ph idx="1"/>
          </p:nvPr>
        </p:nvSpPr>
        <p:spPr>
          <a:xfrm>
            <a:off x="457200" y="928688"/>
            <a:ext cx="8229600" cy="5643562"/>
          </a:xfrm>
        </p:spPr>
        <p:txBody>
          <a:bodyPr/>
          <a:lstStyle/>
          <a:p>
            <a:pPr eaLnBrk="1" hangingPunct="1"/>
            <a:r>
              <a:rPr lang="en-GB" sz="2400" b="1" u="sng" dirty="0" smtClean="0"/>
              <a:t>DATA COLLECTION</a:t>
            </a:r>
          </a:p>
          <a:p>
            <a:pPr lvl="1" eaLnBrk="1" hangingPunct="1"/>
            <a:r>
              <a:rPr lang="en-GB" sz="2000" b="1" u="sng" dirty="0" smtClean="0"/>
              <a:t>A: Free-sorting</a:t>
            </a:r>
            <a:r>
              <a:rPr lang="en-GB" sz="2400" b="1" u="sng" dirty="0" smtClean="0"/>
              <a:t> </a:t>
            </a:r>
            <a:r>
              <a:rPr lang="en-GB" sz="2400" b="1" dirty="0" smtClean="0"/>
              <a:t>[Coxon, 1999]</a:t>
            </a:r>
            <a:endParaRPr lang="en-GB" sz="1800" b="1" dirty="0" smtClean="0"/>
          </a:p>
          <a:p>
            <a:pPr lvl="2" eaLnBrk="1" hangingPunct="1"/>
            <a:r>
              <a:rPr lang="en-GB" sz="1800" dirty="0" smtClean="0"/>
              <a:t>N=46 (N* =44 with 2 exclusions see below)</a:t>
            </a:r>
          </a:p>
          <a:p>
            <a:pPr lvl="2" eaLnBrk="1" hangingPunct="1"/>
            <a:r>
              <a:rPr lang="en-GB" sz="1800" dirty="0" smtClean="0"/>
              <a:t>p = 27 (FULL); = 19 (REDUCED)</a:t>
            </a:r>
          </a:p>
          <a:p>
            <a:pPr lvl="2" eaLnBrk="1" hangingPunct="1"/>
            <a:r>
              <a:rPr lang="en-GB" sz="1800" dirty="0" smtClean="0"/>
              <a:t>(See Data in accompanying Table 1)</a:t>
            </a:r>
          </a:p>
          <a:p>
            <a:pPr lvl="2" eaLnBrk="1" hangingPunct="1"/>
            <a:r>
              <a:rPr lang="en-GB" sz="1800" dirty="0" smtClean="0"/>
              <a:t>No constraint on # of groups </a:t>
            </a:r>
          </a:p>
          <a:p>
            <a:pPr lvl="2" eaLnBrk="1" hangingPunct="1"/>
            <a:r>
              <a:rPr lang="en-GB" sz="1600" dirty="0" smtClean="0"/>
              <a:t>Sorting Characteristics:</a:t>
            </a:r>
            <a:endParaRPr lang="en-GB" sz="1400" dirty="0" smtClean="0"/>
          </a:p>
          <a:p>
            <a:pPr lvl="4" eaLnBrk="1" hangingPunct="1"/>
            <a:r>
              <a:rPr lang="en-GB" sz="1400" u="sng" dirty="0" smtClean="0"/>
              <a:t>DEN.	RANGE		#LUMPERS	AVE  # GPS</a:t>
            </a:r>
          </a:p>
          <a:p>
            <a:pPr lvl="4" eaLnBrk="1" hangingPunct="1"/>
            <a:r>
              <a:rPr lang="en-GB" sz="1400" u="sng" dirty="0" smtClean="0"/>
              <a:t>B</a:t>
            </a:r>
            <a:r>
              <a:rPr lang="en-GB" sz="1400" dirty="0" smtClean="0"/>
              <a:t>aha’i	1 – 14	(13)	1		  5.2</a:t>
            </a:r>
          </a:p>
          <a:p>
            <a:pPr lvl="4" eaLnBrk="1" hangingPunct="1"/>
            <a:r>
              <a:rPr lang="en-GB" sz="1400" dirty="0" smtClean="0"/>
              <a:t>C (</a:t>
            </a:r>
            <a:r>
              <a:rPr lang="en-GB" sz="1400" dirty="0" err="1" smtClean="0"/>
              <a:t>IndEv</a:t>
            </a:r>
            <a:r>
              <a:rPr lang="en-GB" sz="1400" dirty="0" smtClean="0"/>
              <a:t>)	1 –  23	(22)	1		10.5</a:t>
            </a:r>
          </a:p>
          <a:p>
            <a:pPr lvl="4" eaLnBrk="1" hangingPunct="1"/>
            <a:r>
              <a:rPr lang="en-GB" sz="1400" dirty="0" smtClean="0"/>
              <a:t>J (RC)	2 – 13	(11)	0		   6.4</a:t>
            </a:r>
          </a:p>
          <a:p>
            <a:pPr lvl="4" eaLnBrk="1" hangingPunct="1"/>
            <a:r>
              <a:rPr lang="en-GB" sz="1400" dirty="0" smtClean="0"/>
              <a:t>M (</a:t>
            </a:r>
            <a:r>
              <a:rPr lang="en-GB" sz="1400" dirty="0" err="1" smtClean="0"/>
              <a:t>CofI</a:t>
            </a:r>
            <a:r>
              <a:rPr lang="en-GB" sz="1400" dirty="0" smtClean="0"/>
              <a:t>)	2 – 15	(13)	0		6.5	</a:t>
            </a:r>
          </a:p>
          <a:p>
            <a:pPr lvl="4" eaLnBrk="1" hangingPunct="1"/>
            <a:r>
              <a:rPr lang="en-GB" sz="1400" dirty="0" smtClean="0"/>
              <a:t>TOTAL	1 –  23	(22)	2		7.2</a:t>
            </a:r>
          </a:p>
          <a:p>
            <a:pPr lvl="1" eaLnBrk="1" hangingPunct="1"/>
            <a:r>
              <a:rPr lang="en-GB" sz="2000" b="1" u="sng" dirty="0" smtClean="0"/>
              <a:t>B: Belonging and Ordering Identities</a:t>
            </a:r>
            <a:r>
              <a:rPr lang="en-GB" sz="1400" b="1" dirty="0" smtClean="0"/>
              <a:t>	:</a:t>
            </a:r>
          </a:p>
          <a:p>
            <a:pPr lvl="2" eaLnBrk="1" hangingPunct="1"/>
            <a:r>
              <a:rPr lang="en-GB" sz="1400" dirty="0" smtClean="0"/>
              <a:t>how they see/identify  themselves: [</a:t>
            </a:r>
            <a:r>
              <a:rPr lang="en-GB" sz="1400" i="1" dirty="0" smtClean="0"/>
              <a:t>do/ don’t /uncertain about</a:t>
            </a:r>
            <a:r>
              <a:rPr lang="en-GB" sz="1400" dirty="0" smtClean="0"/>
              <a:t>]</a:t>
            </a:r>
          </a:p>
          <a:p>
            <a:pPr lvl="3" eaLnBrk="1" hangingPunct="1"/>
            <a:r>
              <a:rPr lang="en-GB" sz="1400" dirty="0" smtClean="0"/>
              <a:t>Then </a:t>
            </a:r>
            <a:r>
              <a:rPr lang="en-GB" sz="1400" u="sng" dirty="0" smtClean="0"/>
              <a:t>rank</a:t>
            </a:r>
            <a:r>
              <a:rPr lang="en-GB" sz="1400" dirty="0" smtClean="0"/>
              <a:t> items in their positive identification pile. This enabled some indication about what identification/s were most important and the place of religion within their identities.	</a:t>
            </a:r>
            <a:r>
              <a:rPr lang="en-GB" dirty="0" smtClean="0"/>
              <a:t>	</a:t>
            </a:r>
          </a:p>
        </p:txBody>
      </p:sp>
      <p:sp>
        <p:nvSpPr>
          <p:cNvPr id="14341"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5E0598F-25C2-4263-BE84-2A3D67070DE7}" type="slidenum">
              <a:rPr lang="en-GB" smtClean="0"/>
              <a:pPr/>
              <a:t>7</a:t>
            </a:fld>
            <a:endParaRPr lang="en-GB"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446862"/>
          </a:xfrm>
        </p:spPr>
        <p:txBody>
          <a:bodyPr>
            <a:normAutofit fontScale="90000"/>
          </a:bodyPr>
          <a:lstStyle/>
          <a:p>
            <a:pPr eaLnBrk="1" hangingPunct="1">
              <a:defRPr/>
            </a:pPr>
            <a:r>
              <a:rPr lang="en-GB" b="1" dirty="0" smtClean="0">
                <a:solidFill>
                  <a:schemeClr val="accent1">
                    <a:tint val="83000"/>
                    <a:satMod val="150000"/>
                  </a:schemeClr>
                </a:solidFill>
              </a:rPr>
              <a:t>Identity and Categorisation NI</a:t>
            </a:r>
            <a:endParaRPr lang="en-GB" dirty="0"/>
          </a:p>
        </p:txBody>
      </p:sp>
      <p:sp>
        <p:nvSpPr>
          <p:cNvPr id="15363" name="Content Placeholder 2"/>
          <p:cNvSpPr>
            <a:spLocks noGrp="1"/>
          </p:cNvSpPr>
          <p:nvPr>
            <p:ph idx="1"/>
          </p:nvPr>
        </p:nvSpPr>
        <p:spPr>
          <a:xfrm>
            <a:off x="457200" y="857250"/>
            <a:ext cx="8229600" cy="5597525"/>
          </a:xfrm>
        </p:spPr>
        <p:txBody>
          <a:bodyPr/>
          <a:lstStyle/>
          <a:p>
            <a:pPr eaLnBrk="1" hangingPunct="1"/>
            <a:r>
              <a:rPr lang="en-GB" b="1" dirty="0" smtClean="0"/>
              <a:t>DATA ANALYSIS (D-T-M).</a:t>
            </a:r>
          </a:p>
          <a:p>
            <a:pPr lvl="1" eaLnBrk="1" hangingPunct="1"/>
            <a:r>
              <a:rPr lang="en-GB" sz="1800" b="1" u="sng" dirty="0" smtClean="0"/>
              <a:t>Data</a:t>
            </a:r>
            <a:r>
              <a:rPr lang="en-GB" sz="1800" b="1" dirty="0" smtClean="0"/>
              <a:t>:   N=44 (2 </a:t>
            </a:r>
            <a:r>
              <a:rPr lang="en-GB" sz="1800" b="1" dirty="0" err="1" smtClean="0"/>
              <a:t>lumpers</a:t>
            </a:r>
            <a:r>
              <a:rPr lang="en-GB" sz="1800" b="1" dirty="0" smtClean="0"/>
              <a:t> removed), p= 27(full), =19 (reduced)</a:t>
            </a:r>
          </a:p>
          <a:p>
            <a:pPr lvl="3" eaLnBrk="1" hangingPunct="1"/>
            <a:r>
              <a:rPr lang="en-GB" sz="1800" b="1" dirty="0" smtClean="0"/>
              <a:t>Sorting data in “preferred data format”  (see Table 1 et ff)</a:t>
            </a:r>
          </a:p>
          <a:p>
            <a:pPr lvl="3" eaLnBrk="1" hangingPunct="1"/>
            <a:r>
              <a:rPr lang="en-GB" sz="1800" b="1" dirty="0" smtClean="0"/>
              <a:t>[X(</a:t>
            </a:r>
            <a:r>
              <a:rPr lang="en-GB" sz="1800" b="1" dirty="0" err="1" smtClean="0"/>
              <a:t>i,j</a:t>
            </a:r>
            <a:r>
              <a:rPr lang="en-GB" sz="1800" b="1" dirty="0" smtClean="0"/>
              <a:t>)  gives the “own category” number (pile) into which subject </a:t>
            </a:r>
            <a:r>
              <a:rPr lang="en-GB" sz="1800" b="1" i="1" dirty="0" err="1" smtClean="0"/>
              <a:t>i</a:t>
            </a:r>
            <a:r>
              <a:rPr lang="en-GB" sz="1800" b="1" dirty="0" smtClean="0"/>
              <a:t>  places object </a:t>
            </a:r>
            <a:r>
              <a:rPr lang="en-GB" sz="1800" b="1" i="1" dirty="0" smtClean="0"/>
              <a:t>j</a:t>
            </a:r>
            <a:r>
              <a:rPr lang="en-GB" sz="1800" b="1" dirty="0" smtClean="0"/>
              <a:t> ], e.g.</a:t>
            </a:r>
          </a:p>
          <a:p>
            <a:pPr lvl="4" eaLnBrk="1" hangingPunct="1"/>
            <a:r>
              <a:rPr lang="pl-PL" sz="1400" baseline="0" dirty="0" smtClean="0"/>
              <a:t>B1  7 7 7 5 6 1 6 7 7 4 1 4 4 1 3 3 3 3 1 5 2 2 8 8 8 8 1</a:t>
            </a:r>
            <a:r>
              <a:rPr lang="en-GB" sz="1400" baseline="0" dirty="0" smtClean="0"/>
              <a:t> (8 piles;  no singletons)</a:t>
            </a:r>
          </a:p>
          <a:p>
            <a:pPr lvl="1" eaLnBrk="1" hangingPunct="1"/>
            <a:r>
              <a:rPr lang="en-GB" sz="1900" b="1" u="sng" dirty="0" smtClean="0"/>
              <a:t>Transformation</a:t>
            </a:r>
            <a:r>
              <a:rPr lang="en-GB" sz="1900" b="1" dirty="0" smtClean="0"/>
              <a:t>: Usually ordinal -&gt; linear (also </a:t>
            </a:r>
            <a:r>
              <a:rPr lang="en-GB" sz="1900" b="1" dirty="0" err="1" smtClean="0"/>
              <a:t>spline</a:t>
            </a:r>
            <a:r>
              <a:rPr lang="en-GB" sz="1900" b="1" dirty="0" smtClean="0"/>
              <a:t>)</a:t>
            </a:r>
          </a:p>
          <a:p>
            <a:pPr lvl="1" eaLnBrk="1" hangingPunct="1"/>
            <a:r>
              <a:rPr lang="en-GB" sz="1900" b="1" u="sng" dirty="0" smtClean="0"/>
              <a:t>Model/s</a:t>
            </a:r>
            <a:r>
              <a:rPr lang="en-GB" sz="1900" b="1" dirty="0" smtClean="0"/>
              <a:t>: </a:t>
            </a:r>
          </a:p>
          <a:p>
            <a:pPr lvl="2" eaLnBrk="1" hangingPunct="1"/>
            <a:r>
              <a:rPr lang="en-GB" sz="1700" b="1" dirty="0" smtClean="0"/>
              <a:t>Euclidean Distance (for 2D maps – context); for framework</a:t>
            </a:r>
          </a:p>
          <a:p>
            <a:pPr lvl="2" eaLnBrk="1" hangingPunct="1"/>
            <a:r>
              <a:rPr lang="en-GB" sz="1700" b="1" dirty="0" smtClean="0"/>
              <a:t>Clustering (for categorization):</a:t>
            </a:r>
          </a:p>
          <a:p>
            <a:pPr lvl="3" eaLnBrk="1" hangingPunct="1"/>
            <a:r>
              <a:rPr lang="en-GB" sz="1300" b="1" dirty="0" smtClean="0"/>
              <a:t> “</a:t>
            </a:r>
            <a:r>
              <a:rPr lang="en-GB" sz="1300" b="1" dirty="0" err="1" smtClean="0"/>
              <a:t>Branch&amp;Bound</a:t>
            </a:r>
            <a:r>
              <a:rPr lang="en-GB" sz="1300" b="1" dirty="0" smtClean="0"/>
              <a:t>” Partition  &amp; Hierarchical Clustering  for levels</a:t>
            </a:r>
            <a:endParaRPr lang="en-GB" sz="800" b="1" dirty="0" smtClean="0"/>
          </a:p>
          <a:p>
            <a:pPr lvl="1" eaLnBrk="1" hangingPunct="1"/>
            <a:r>
              <a:rPr lang="en-GB" sz="1800" b="1" u="sng" dirty="0" smtClean="0"/>
              <a:t>Programs: </a:t>
            </a:r>
            <a:r>
              <a:rPr lang="en-GB" sz="1800" b="1" dirty="0" smtClean="0"/>
              <a:t>The Sorting data were analyzed:</a:t>
            </a:r>
          </a:p>
          <a:p>
            <a:pPr lvl="2" eaLnBrk="1" hangingPunct="1"/>
            <a:r>
              <a:rPr lang="en-GB" sz="1800" b="1" dirty="0" smtClean="0"/>
              <a:t>using SORTPAC </a:t>
            </a:r>
            <a:r>
              <a:rPr lang="en-GB" sz="1800" b="1" dirty="0" err="1" smtClean="0">
                <a:hlinkClick r:id="rId3"/>
              </a:rPr>
              <a:t>www.methodofsorting.com/coxon.htm</a:t>
            </a:r>
            <a:r>
              <a:rPr lang="en-GB" sz="1800" b="1" dirty="0" smtClean="0"/>
              <a:t>  </a:t>
            </a:r>
            <a:endParaRPr lang="en-GB" sz="1800" dirty="0" smtClean="0"/>
          </a:p>
          <a:p>
            <a:pPr lvl="4" eaLnBrk="1" hangingPunct="1"/>
            <a:r>
              <a:rPr lang="en-GB" sz="1600" dirty="0" smtClean="0"/>
              <a:t>To produce [weighted] co-occurrence matrices and </a:t>
            </a:r>
            <a:r>
              <a:rPr lang="en-GB" sz="1600" dirty="0" err="1" smtClean="0"/>
              <a:t>dis</a:t>
            </a:r>
            <a:r>
              <a:rPr lang="en-GB" sz="1600" dirty="0" smtClean="0"/>
              <a:t>/similarity measure/s for scaling using programs within </a:t>
            </a:r>
            <a:r>
              <a:rPr lang="en-GB" sz="1600" dirty="0" err="1" smtClean="0"/>
              <a:t>NewMDSX</a:t>
            </a:r>
            <a:r>
              <a:rPr lang="en-GB" sz="1600" dirty="0" smtClean="0"/>
              <a:t> package</a:t>
            </a:r>
            <a:r>
              <a:rPr lang="en-GB" sz="1600" dirty="0" smtClean="0">
                <a:hlinkClick r:id="rId4"/>
              </a:rPr>
              <a:t> </a:t>
            </a:r>
            <a:r>
              <a:rPr lang="en-GB" sz="1800" b="1" dirty="0" smtClean="0">
                <a:hlinkClick r:id="rId4"/>
              </a:rPr>
              <a:t>http://www.newmdsx.com/</a:t>
            </a:r>
            <a:r>
              <a:rPr lang="en-GB" sz="1800" dirty="0" smtClean="0"/>
              <a:t> , including:</a:t>
            </a:r>
          </a:p>
          <a:p>
            <a:pPr lvl="4" eaLnBrk="1" hangingPunct="1"/>
            <a:r>
              <a:rPr lang="en-GB" sz="1400" dirty="0" smtClean="0"/>
              <a:t>MINI-SSA, HICLUS, BBDIAM  [2W1M] and MDSORT [2W2M, </a:t>
            </a:r>
            <a:r>
              <a:rPr lang="en-GB" sz="1400" dirty="0" err="1" smtClean="0"/>
              <a:t>Takane</a:t>
            </a:r>
            <a:r>
              <a:rPr lang="en-GB" sz="1400" dirty="0" smtClean="0"/>
              <a:t> 1981]</a:t>
            </a:r>
          </a:p>
        </p:txBody>
      </p:sp>
      <p:sp>
        <p:nvSpPr>
          <p:cNvPr id="1536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D837F29-AFCD-48B6-B828-B30A7C10FEF6}" type="slidenum">
              <a:rPr lang="en-GB" smtClean="0"/>
              <a:pPr/>
              <a:t>8</a:t>
            </a:fld>
            <a:endParaRPr lang="en-GB"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537588" cy="6153912"/>
          </a:xfrm>
        </p:spPr>
        <p:txBody>
          <a:bodyPr>
            <a:normAutofit fontScale="90000"/>
          </a:bodyPr>
          <a:lstStyle/>
          <a:p>
            <a:r>
              <a:rPr lang="en-GB" dirty="0" smtClean="0">
                <a:solidFill>
                  <a:schemeClr val="accent1">
                    <a:tint val="83000"/>
                    <a:satMod val="150000"/>
                  </a:schemeClr>
                </a:solidFill>
              </a:rPr>
              <a:t>Identity and Categorisation NI</a:t>
            </a:r>
            <a:endParaRPr lang="en-GB" dirty="0"/>
          </a:p>
        </p:txBody>
      </p:sp>
      <p:sp>
        <p:nvSpPr>
          <p:cNvPr id="3" name="Text Placeholder 2"/>
          <p:cNvSpPr>
            <a:spLocks noGrp="1"/>
          </p:cNvSpPr>
          <p:nvPr>
            <p:ph type="body" idx="1"/>
          </p:nvPr>
        </p:nvSpPr>
        <p:spPr/>
        <p:txBody>
          <a:bodyPr/>
          <a:lstStyle/>
          <a:p>
            <a:r>
              <a:rPr lang="en-GB" b="1" u="sng" dirty="0" smtClean="0"/>
              <a:t>MINISSA</a:t>
            </a:r>
            <a:r>
              <a:rPr lang="en-GB" b="1" dirty="0" smtClean="0"/>
              <a:t> of Co-</a:t>
            </a:r>
            <a:r>
              <a:rPr lang="en-GB" b="1" dirty="0" err="1" smtClean="0"/>
              <a:t>occ</a:t>
            </a:r>
            <a:r>
              <a:rPr lang="en-GB" b="1" dirty="0" smtClean="0"/>
              <a:t> 2D</a:t>
            </a:r>
            <a:endParaRPr lang="en-GB" b="1" dirty="0"/>
          </a:p>
        </p:txBody>
      </p:sp>
      <p:sp>
        <p:nvSpPr>
          <p:cNvPr id="4" name="Text Placeholder 3"/>
          <p:cNvSpPr>
            <a:spLocks noGrp="1"/>
          </p:cNvSpPr>
          <p:nvPr>
            <p:ph type="body" sz="half" idx="3"/>
          </p:nvPr>
        </p:nvSpPr>
        <p:spPr/>
        <p:txBody>
          <a:bodyPr/>
          <a:lstStyle/>
          <a:p>
            <a:r>
              <a:rPr lang="en-GB" b="1" u="sng" dirty="0" smtClean="0"/>
              <a:t>MDSORT</a:t>
            </a:r>
            <a:r>
              <a:rPr lang="en-GB" b="1" dirty="0" smtClean="0"/>
              <a:t> 2D </a:t>
            </a:r>
            <a:r>
              <a:rPr lang="en-GB" b="1" dirty="0" err="1" smtClean="0"/>
              <a:t>Config</a:t>
            </a:r>
            <a:r>
              <a:rPr lang="en-GB" b="1" dirty="0" smtClean="0"/>
              <a:t> [</a:t>
            </a:r>
            <a:r>
              <a:rPr lang="en-GB" b="1" dirty="0" err="1" smtClean="0"/>
              <a:t>VReHRe</a:t>
            </a:r>
            <a:r>
              <a:rPr lang="en-GB" b="1" dirty="0" smtClean="0"/>
              <a:t>]</a:t>
            </a:r>
          </a:p>
          <a:p>
            <a:r>
              <a:rPr lang="en-GB" dirty="0" smtClean="0"/>
              <a:t> </a:t>
            </a:r>
            <a:endParaRPr lang="en-GB" dirty="0"/>
          </a:p>
        </p:txBody>
      </p:sp>
      <p:sp>
        <p:nvSpPr>
          <p:cNvPr id="8" name="Slide Number Placeholder 7"/>
          <p:cNvSpPr>
            <a:spLocks noGrp="1"/>
          </p:cNvSpPr>
          <p:nvPr>
            <p:ph type="sldNum" sz="quarter" idx="12"/>
          </p:nvPr>
        </p:nvSpPr>
        <p:spPr/>
        <p:txBody>
          <a:bodyPr/>
          <a:lstStyle/>
          <a:p>
            <a:pPr>
              <a:defRPr/>
            </a:pPr>
            <a:fld id="{64BF4513-5323-4723-A2A4-87655F8B6CF0}" type="slidenum">
              <a:rPr lang="en-GB" smtClean="0"/>
              <a:pPr>
                <a:defRPr/>
              </a:pPr>
              <a:t>9</a:t>
            </a:fld>
            <a:endParaRPr lang="en-GB"/>
          </a:p>
        </p:txBody>
      </p:sp>
      <p:pic>
        <p:nvPicPr>
          <p:cNvPr id="14" name="Content Placeholder 13" descr="STAND-2D-SSA-27.bmp"/>
          <p:cNvPicPr>
            <a:picLocks noGrp="1" noChangeAspect="1"/>
          </p:cNvPicPr>
          <p:nvPr>
            <p:ph sz="quarter" idx="2"/>
          </p:nvPr>
        </p:nvPicPr>
        <p:blipFill>
          <a:blip r:embed="rId3" cstate="print"/>
          <a:stretch>
            <a:fillRect/>
          </a:stretch>
        </p:blipFill>
        <p:spPr>
          <a:xfrm>
            <a:off x="3214678" y="26713"/>
            <a:ext cx="4140733" cy="3281637"/>
          </a:xfrm>
        </p:spPr>
      </p:pic>
      <p:pic>
        <p:nvPicPr>
          <p:cNvPr id="16" name="Content Placeholder 15" descr="STAND-2D-SORTPAC.bmp"/>
          <p:cNvPicPr>
            <a:picLocks noGrp="1" noChangeAspect="1"/>
          </p:cNvPicPr>
          <p:nvPr>
            <p:ph sz="quarter" idx="4"/>
          </p:nvPr>
        </p:nvPicPr>
        <p:blipFill>
          <a:blip r:embed="rId4" cstate="print"/>
          <a:stretch>
            <a:fillRect/>
          </a:stretch>
        </p:blipFill>
        <p:spPr>
          <a:xfrm>
            <a:off x="3301783" y="3427413"/>
            <a:ext cx="4299384" cy="3017837"/>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6845</TotalTime>
  <Words>3335</Words>
  <Application>Microsoft Office PowerPoint</Application>
  <PresentationFormat>On-screen Show (4:3)</PresentationFormat>
  <Paragraphs>609</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Verve</vt:lpstr>
      <vt:lpstr>  RELIGIOUS IDENTITY AND CATEGORISATION OF THE OTHER:  A sorting study of Northern Irish Identities    </vt:lpstr>
      <vt:lpstr>Identity and Categorisation NI</vt:lpstr>
      <vt:lpstr>Identity and Categorisation NI</vt:lpstr>
      <vt:lpstr>Identity and Categorisation NI</vt:lpstr>
      <vt:lpstr>Identity and Categorisation NI</vt:lpstr>
      <vt:lpstr>Slide 6</vt:lpstr>
      <vt:lpstr>Identity and Categorisation NI</vt:lpstr>
      <vt:lpstr>Identity and Categorisation NI</vt:lpstr>
      <vt:lpstr>Identity and Categorisation NI</vt:lpstr>
      <vt:lpstr>Identity and Categorisation NI</vt:lpstr>
      <vt:lpstr>BBDIAM Partition Solution:  FULL Co-occurrence; 5 Group solution </vt:lpstr>
      <vt:lpstr>HICLUS SOLUTION FULL Co-occurrence data; Connectedness Method</vt:lpstr>
      <vt:lpstr>HCS-Conn. Clustering / 2</vt:lpstr>
      <vt:lpstr>FULL INTERPRETATION! </vt:lpstr>
      <vt:lpstr>Identity  and Categorisation NI</vt:lpstr>
      <vt:lpstr>Identity and Categorisation NI</vt:lpstr>
      <vt:lpstr>Identity and Categorisation NI</vt:lpstr>
      <vt:lpstr>    Patterns of Consensus: 4 DenomS</vt:lpstr>
      <vt:lpstr>BAHA’I</vt:lpstr>
      <vt:lpstr>CHRISTCHURCH INDEP. EVANGELICAL </vt:lpstr>
      <vt:lpstr>Roman Catholic</vt:lpstr>
      <vt:lpstr>Church of Ireland (Anglican)</vt:lpstr>
      <vt:lpstr>Identity and Categorisation NI</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Tribalism and Categorisation of the Other: A sorting study of Northern Irish Identity</dc:title>
  <dc:creator>Tony Coxon</dc:creator>
  <cp:lastModifiedBy>Tony Coxon</cp:lastModifiedBy>
  <cp:revision>422</cp:revision>
  <dcterms:created xsi:type="dcterms:W3CDTF">2008-08-22T15:40:33Z</dcterms:created>
  <dcterms:modified xsi:type="dcterms:W3CDTF">2010-03-12T17:17:39Z</dcterms:modified>
</cp:coreProperties>
</file>